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56" r:id="rId6"/>
    <p:sldId id="259" r:id="rId7"/>
    <p:sldId id="263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E321-9B98-436B-A0B0-B5E42C59F836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F34C-B054-4F69-909A-DCCE149C7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E321-9B98-436B-A0B0-B5E42C59F836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F34C-B054-4F69-909A-DCCE149C7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E321-9B98-436B-A0B0-B5E42C59F836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F34C-B054-4F69-909A-DCCE149C7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E321-9B98-436B-A0B0-B5E42C59F836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F34C-B054-4F69-909A-DCCE149C7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E321-9B98-436B-A0B0-B5E42C59F836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F34C-B054-4F69-909A-DCCE149C7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E321-9B98-436B-A0B0-B5E42C59F836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F34C-B054-4F69-909A-DCCE149C7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E321-9B98-436B-A0B0-B5E42C59F836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F34C-B054-4F69-909A-DCCE149C7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E321-9B98-436B-A0B0-B5E42C59F836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F34C-B054-4F69-909A-DCCE149C7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E321-9B98-436B-A0B0-B5E42C59F836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F34C-B054-4F69-909A-DCCE149C7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E321-9B98-436B-A0B0-B5E42C59F836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F34C-B054-4F69-909A-DCCE149C7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E321-9B98-436B-A0B0-B5E42C59F836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F34C-B054-4F69-909A-DCCE149C7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4E321-9B98-436B-A0B0-B5E42C59F836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FF34C-B054-4F69-909A-DCCE149C7F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2965" y="609600"/>
            <a:ext cx="2102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REDOX REACTIONS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371600"/>
            <a:ext cx="2960939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Oi</a:t>
            </a:r>
            <a:r>
              <a:rPr lang="en-US" sz="2800" b="1" dirty="0" err="1" smtClean="0"/>
              <a:t>L</a:t>
            </a:r>
            <a:endParaRPr lang="en-US" sz="2800" b="1" dirty="0" smtClean="0"/>
          </a:p>
          <a:p>
            <a:endParaRPr lang="en-US" b="1" dirty="0"/>
          </a:p>
          <a:p>
            <a:r>
              <a:rPr lang="en-US" b="1" dirty="0" smtClean="0"/>
              <a:t>Oxidation is </a:t>
            </a:r>
            <a:r>
              <a:rPr lang="en-US" sz="2800" b="1" dirty="0" smtClean="0"/>
              <a:t>L</a:t>
            </a:r>
            <a:r>
              <a:rPr lang="en-US" b="1" dirty="0" smtClean="0"/>
              <a:t>osing electrons</a:t>
            </a:r>
          </a:p>
          <a:p>
            <a:r>
              <a:rPr lang="en-US" b="1" dirty="0" smtClean="0"/>
              <a:t>(</a:t>
            </a:r>
            <a:r>
              <a:rPr lang="en-US" b="1" dirty="0" smtClean="0">
                <a:solidFill>
                  <a:srgbClr val="FF0000"/>
                </a:solidFill>
              </a:rPr>
              <a:t>becomes more positive)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0" y="1295400"/>
            <a:ext cx="315041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Ri</a:t>
            </a:r>
            <a:r>
              <a:rPr lang="en-US" sz="2800" b="1" dirty="0" err="1" smtClean="0"/>
              <a:t>G</a:t>
            </a:r>
            <a:endParaRPr lang="en-US" sz="2800" b="1" dirty="0" smtClean="0"/>
          </a:p>
          <a:p>
            <a:endParaRPr lang="en-US" b="1" dirty="0"/>
          </a:p>
          <a:p>
            <a:r>
              <a:rPr lang="en-US" b="1" dirty="0" smtClean="0"/>
              <a:t>Reduction is </a:t>
            </a:r>
            <a:r>
              <a:rPr lang="en-US" sz="2800" b="1" dirty="0" smtClean="0"/>
              <a:t>G</a:t>
            </a:r>
            <a:r>
              <a:rPr lang="en-US" b="1" dirty="0" smtClean="0"/>
              <a:t>aining electrons</a:t>
            </a:r>
          </a:p>
          <a:p>
            <a:r>
              <a:rPr lang="en-US" b="1" dirty="0" smtClean="0"/>
              <a:t>(</a:t>
            </a:r>
            <a:r>
              <a:rPr lang="en-US" b="1" dirty="0" smtClean="0">
                <a:solidFill>
                  <a:srgbClr val="FF0000"/>
                </a:solidFill>
              </a:rPr>
              <a:t>becomes less positive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3505200"/>
            <a:ext cx="5203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Cu(s)   +    2AgNO</a:t>
            </a:r>
            <a:r>
              <a:rPr lang="en-US" b="1" baseline="-25000" dirty="0" smtClean="0"/>
              <a:t>3</a:t>
            </a:r>
            <a:r>
              <a:rPr lang="en-US" b="1" dirty="0" smtClean="0"/>
              <a:t>(</a:t>
            </a:r>
            <a:r>
              <a:rPr lang="en-US" b="1" dirty="0" err="1" smtClean="0"/>
              <a:t>aq</a:t>
            </a:r>
            <a:r>
              <a:rPr lang="en-US" b="1" dirty="0" smtClean="0"/>
              <a:t>)  </a:t>
            </a:r>
            <a:r>
              <a:rPr lang="en-US" b="1" dirty="0" smtClean="0">
                <a:sym typeface="Wingdings" pitchFamily="2" charset="2"/>
              </a:rPr>
              <a:t>   Cu(NO</a:t>
            </a:r>
            <a:r>
              <a:rPr lang="en-US" b="1" baseline="-25000" dirty="0" smtClean="0">
                <a:sym typeface="Wingdings" pitchFamily="2" charset="2"/>
              </a:rPr>
              <a:t>3</a:t>
            </a:r>
            <a:r>
              <a:rPr lang="en-US" b="1" dirty="0" smtClean="0">
                <a:sym typeface="Wingdings" pitchFamily="2" charset="2"/>
              </a:rPr>
              <a:t>)</a:t>
            </a:r>
            <a:r>
              <a:rPr lang="en-US" b="1" baseline="-25000" dirty="0" smtClean="0">
                <a:sym typeface="Wingdings" pitchFamily="2" charset="2"/>
              </a:rPr>
              <a:t>2</a:t>
            </a:r>
            <a:r>
              <a:rPr lang="en-US" b="1" dirty="0" smtClean="0">
                <a:sym typeface="Wingdings" pitchFamily="2" charset="2"/>
              </a:rPr>
              <a:t>(</a:t>
            </a:r>
            <a:r>
              <a:rPr lang="en-US" b="1" dirty="0" err="1" smtClean="0">
                <a:sym typeface="Wingdings" pitchFamily="2" charset="2"/>
              </a:rPr>
              <a:t>aq</a:t>
            </a:r>
            <a:r>
              <a:rPr lang="en-US" b="1" dirty="0" smtClean="0">
                <a:sym typeface="Wingdings" pitchFamily="2" charset="2"/>
              </a:rPr>
              <a:t>)   +      2Ag(s)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4507468"/>
            <a:ext cx="347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Put in charges and look at changes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60514" y="3276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0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400" y="32766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2+</a:t>
            </a:r>
            <a:endParaRPr lang="en-US" b="1" dirty="0">
              <a:solidFill>
                <a:srgbClr val="0033CC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286000" y="3200400"/>
            <a:ext cx="2057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09800" y="2895600"/>
            <a:ext cx="24007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more positive (</a:t>
            </a:r>
            <a:r>
              <a:rPr lang="en-US" sz="2000" b="1" dirty="0" smtClean="0"/>
              <a:t>L</a:t>
            </a:r>
            <a:r>
              <a:rPr lang="en-US" b="1" dirty="0" smtClean="0"/>
              <a:t>ost e</a:t>
            </a:r>
            <a:r>
              <a:rPr lang="en-US" b="1" baseline="30000" dirty="0" smtClean="0"/>
              <a:t>-</a:t>
            </a:r>
            <a:r>
              <a:rPr lang="en-US" b="1" dirty="0" smtClean="0"/>
              <a:t>s)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0" y="4953000"/>
            <a:ext cx="2695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Cu is oxidized from 0 to 2+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667000" y="38100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1+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0" y="3733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0</a:t>
            </a:r>
            <a:endParaRPr lang="en-US" b="1" dirty="0">
              <a:solidFill>
                <a:srgbClr val="0033CC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124200" y="4191000"/>
            <a:ext cx="289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429000" y="3810000"/>
            <a:ext cx="2585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Less positive (</a:t>
            </a:r>
            <a:r>
              <a:rPr lang="en-US" sz="2000" b="1" dirty="0" smtClean="0"/>
              <a:t>G</a:t>
            </a:r>
            <a:r>
              <a:rPr lang="en-US" b="1" dirty="0" smtClean="0"/>
              <a:t>ained e</a:t>
            </a:r>
            <a:r>
              <a:rPr lang="en-US" b="1" baseline="30000" dirty="0" smtClean="0"/>
              <a:t>-</a:t>
            </a:r>
            <a:r>
              <a:rPr lang="en-US" b="1" dirty="0" smtClean="0"/>
              <a:t>s)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838200" y="5334000"/>
            <a:ext cx="2844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Ag</a:t>
            </a:r>
            <a:r>
              <a:rPr lang="en-US" b="1" baseline="30000" dirty="0" smtClean="0"/>
              <a:t>1+</a:t>
            </a:r>
            <a:r>
              <a:rPr lang="en-US" b="1" dirty="0" smtClean="0"/>
              <a:t> is reduced from 1+ to 0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09600" y="5715000"/>
            <a:ext cx="5628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Cu is the reducing agent and AgNO</a:t>
            </a:r>
            <a:r>
              <a:rPr lang="en-US" b="1" baseline="-25000" dirty="0" smtClean="0"/>
              <a:t>3</a:t>
            </a:r>
            <a:r>
              <a:rPr lang="en-US" b="1" dirty="0" smtClean="0"/>
              <a:t> is the oxidizing agent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12" grpId="0"/>
      <p:bldP spid="13" grpId="0"/>
      <p:bldP spid="14" grpId="0"/>
      <p:bldP spid="15" grpId="0"/>
      <p:bldP spid="1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307068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MgC</a:t>
            </a:r>
            <a:r>
              <a:rPr lang="en-US" b="1" baseline="-25000" dirty="0" smtClean="0"/>
              <a:t>2</a:t>
            </a:r>
            <a:r>
              <a:rPr lang="en-US" b="1" dirty="0" smtClean="0"/>
              <a:t>O</a:t>
            </a:r>
            <a:r>
              <a:rPr lang="en-US" b="1" baseline="-25000" dirty="0" smtClean="0"/>
              <a:t>4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2450068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</a:t>
            </a:r>
            <a:r>
              <a:rPr lang="en-US" b="1" baseline="-25000" dirty="0" smtClean="0"/>
              <a:t>2</a:t>
            </a:r>
            <a:r>
              <a:rPr lang="en-US" b="1" dirty="0" smtClean="0"/>
              <a:t>SO</a:t>
            </a:r>
            <a:r>
              <a:rPr lang="en-US" b="1" baseline="-25000" dirty="0" smtClean="0"/>
              <a:t>4</a:t>
            </a:r>
            <a:endParaRPr lang="en-US" b="1" baseline="-250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3593068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</a:t>
            </a:r>
            <a:r>
              <a:rPr lang="en-US" b="1" baseline="-25000" dirty="0" smtClean="0"/>
              <a:t>2</a:t>
            </a:r>
            <a:r>
              <a:rPr lang="en-US" b="1" dirty="0" smtClean="0"/>
              <a:t>SO</a:t>
            </a:r>
            <a:r>
              <a:rPr lang="en-US" b="1" baseline="-25000" dirty="0" smtClean="0"/>
              <a:t>3</a:t>
            </a:r>
            <a:endParaRPr lang="en-US" b="1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4648200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Cr</a:t>
            </a:r>
            <a:r>
              <a:rPr lang="en-US" b="1" baseline="-25000" dirty="0" smtClean="0"/>
              <a:t>2</a:t>
            </a:r>
            <a:r>
              <a:rPr lang="en-US" b="1" dirty="0" smtClean="0"/>
              <a:t>O</a:t>
            </a:r>
            <a:r>
              <a:rPr lang="en-US" b="1" baseline="-25000" dirty="0" smtClean="0"/>
              <a:t>7</a:t>
            </a:r>
            <a:r>
              <a:rPr lang="en-US" b="1" baseline="30000" dirty="0" smtClean="0"/>
              <a:t>2-</a:t>
            </a:r>
            <a:endParaRPr lang="en-US" b="1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2133600" y="457200"/>
            <a:ext cx="4960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Assign oxidation numbers for each element below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5791200"/>
            <a:ext cx="102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Co(NO</a:t>
            </a:r>
            <a:r>
              <a:rPr lang="en-US" b="1" baseline="-25000" dirty="0" smtClean="0"/>
              <a:t>3</a:t>
            </a:r>
            <a:r>
              <a:rPr lang="en-US" b="1" dirty="0" smtClean="0"/>
              <a:t>)</a:t>
            </a:r>
            <a:r>
              <a:rPr lang="en-US" b="1" baseline="-25000" dirty="0" smtClean="0"/>
              <a:t>2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307068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MgC</a:t>
            </a:r>
            <a:r>
              <a:rPr lang="en-US" b="1" baseline="-25000" dirty="0" smtClean="0"/>
              <a:t>2</a:t>
            </a:r>
            <a:r>
              <a:rPr lang="en-US" b="1" dirty="0" smtClean="0"/>
              <a:t>O</a:t>
            </a:r>
            <a:r>
              <a:rPr lang="en-US" b="1" baseline="-25000" dirty="0" smtClean="0"/>
              <a:t>4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2450068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</a:t>
            </a:r>
            <a:r>
              <a:rPr lang="en-US" b="1" baseline="-25000" dirty="0" smtClean="0"/>
              <a:t>2</a:t>
            </a:r>
            <a:r>
              <a:rPr lang="en-US" b="1" dirty="0" smtClean="0"/>
              <a:t>SO</a:t>
            </a:r>
            <a:r>
              <a:rPr lang="en-US" b="1" baseline="-25000" dirty="0" smtClean="0"/>
              <a:t>4</a:t>
            </a:r>
            <a:endParaRPr lang="en-US" b="1" baseline="-250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3593068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</a:t>
            </a:r>
            <a:r>
              <a:rPr lang="en-US" b="1" baseline="-25000" dirty="0" smtClean="0"/>
              <a:t>2</a:t>
            </a:r>
            <a:r>
              <a:rPr lang="en-US" b="1" dirty="0" smtClean="0"/>
              <a:t>SO</a:t>
            </a:r>
            <a:r>
              <a:rPr lang="en-US" b="1" baseline="-25000" dirty="0" smtClean="0"/>
              <a:t>3</a:t>
            </a:r>
            <a:endParaRPr lang="en-US" b="1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4648200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Cr</a:t>
            </a:r>
            <a:r>
              <a:rPr lang="en-US" b="1" baseline="-25000" dirty="0" smtClean="0"/>
              <a:t>2</a:t>
            </a:r>
            <a:r>
              <a:rPr lang="en-US" b="1" dirty="0" smtClean="0"/>
              <a:t>O</a:t>
            </a:r>
            <a:r>
              <a:rPr lang="en-US" b="1" baseline="-25000" dirty="0" smtClean="0"/>
              <a:t>7</a:t>
            </a:r>
            <a:r>
              <a:rPr lang="en-US" b="1" baseline="30000" dirty="0" smtClean="0"/>
              <a:t>2-</a:t>
            </a:r>
            <a:endParaRPr lang="en-US" b="1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2133600" y="457200"/>
            <a:ext cx="4960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Assign oxidation numbers for each element below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5791200"/>
            <a:ext cx="102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Co(NO</a:t>
            </a:r>
            <a:r>
              <a:rPr lang="en-US" b="1" baseline="-25000" dirty="0" smtClean="0"/>
              <a:t>3</a:t>
            </a:r>
            <a:r>
              <a:rPr lang="en-US" b="1" dirty="0" smtClean="0"/>
              <a:t>)</a:t>
            </a:r>
            <a:r>
              <a:rPr lang="en-US" b="1" baseline="-25000" dirty="0" smtClean="0"/>
              <a:t>2</a:t>
            </a:r>
            <a:endParaRPr lang="en-US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438400" y="1066800"/>
          <a:ext cx="4495800" cy="609600"/>
        </p:xfrm>
        <a:graphic>
          <a:graphicData uri="http://schemas.openxmlformats.org/presentationml/2006/ole">
            <p:oleObj spid="_x0000_s1026" name="Equation" r:id="rId3" imgW="4495680" imgH="609480" progId="Equation.BREE4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22165" y="1752600"/>
            <a:ext cx="557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x = +3 (the assigned charge for carbon in this compound)</a:t>
            </a:r>
            <a:endParaRPr lang="en-US" b="1" dirty="0">
              <a:solidFill>
                <a:srgbClr val="0033CC"/>
              </a:solidFill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571750" y="2286000"/>
          <a:ext cx="4229100" cy="609600"/>
        </p:xfrm>
        <a:graphic>
          <a:graphicData uri="http://schemas.openxmlformats.org/presentationml/2006/ole">
            <p:oleObj spid="_x0000_s1027" name="Equation" r:id="rId4" imgW="4228920" imgH="609480" progId="Equation.BREE4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565400" y="3505200"/>
          <a:ext cx="4241800" cy="609600"/>
        </p:xfrm>
        <a:graphic>
          <a:graphicData uri="http://schemas.openxmlformats.org/presentationml/2006/ole">
            <p:oleObj spid="_x0000_s1028" name="Equation" r:id="rId5" imgW="4241520" imgH="609480" progId="Equation.BREE4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590800" y="4572000"/>
          <a:ext cx="3390900" cy="609600"/>
        </p:xfrm>
        <a:graphic>
          <a:graphicData uri="http://schemas.openxmlformats.org/presentationml/2006/ole">
            <p:oleObj spid="_x0000_s1029" name="Equation" r:id="rId6" imgW="3390840" imgH="609480" progId="Equation.BREE4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2514600" y="5562600"/>
          <a:ext cx="4432300" cy="609600"/>
        </p:xfrm>
        <a:graphic>
          <a:graphicData uri="http://schemas.openxmlformats.org/presentationml/2006/ole">
            <p:oleObj spid="_x0000_s1030" name="Equation" r:id="rId7" imgW="4431960" imgH="609480" progId="Equation.BREE4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574565" y="2983468"/>
            <a:ext cx="5467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x = +6 (the assigned charge for sulfur in this compound)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74565" y="4126468"/>
            <a:ext cx="5467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x = +4 (the assigned charge for sulfur in this compound)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74565" y="5193268"/>
            <a:ext cx="5894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x = +6 (the assigned charge for chromium in this compound)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74565" y="6260068"/>
            <a:ext cx="5725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x = +5 (the assigned charge for nitrogen in this compound)</a:t>
            </a:r>
            <a:endParaRPr lang="en-US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307068"/>
            <a:ext cx="832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2 MnO (</a:t>
            </a:r>
            <a:r>
              <a:rPr lang="pt-BR" b="1" i="1" dirty="0"/>
              <a:t>s) + 5 PbO</a:t>
            </a:r>
            <a:r>
              <a:rPr lang="pt-BR" b="1" i="1" baseline="-25000" dirty="0"/>
              <a:t>2</a:t>
            </a:r>
            <a:r>
              <a:rPr lang="pt-BR" b="1" i="1" dirty="0"/>
              <a:t> (s) + 10 HNO</a:t>
            </a:r>
            <a:r>
              <a:rPr lang="pt-BR" b="1" i="1" baseline="-25000" dirty="0"/>
              <a:t>3</a:t>
            </a:r>
            <a:r>
              <a:rPr lang="pt-BR" b="1" i="1" dirty="0"/>
              <a:t> (aq) → 2 HMnO</a:t>
            </a:r>
            <a:r>
              <a:rPr lang="pt-BR" b="1" i="1" baseline="-25000" dirty="0"/>
              <a:t>4</a:t>
            </a:r>
            <a:r>
              <a:rPr lang="pt-BR" b="1" i="1" dirty="0"/>
              <a:t> (aq) + 5 Pb(NO</a:t>
            </a:r>
            <a:r>
              <a:rPr lang="pt-BR" b="1" i="1" baseline="-25000" dirty="0"/>
              <a:t>3</a:t>
            </a:r>
            <a:r>
              <a:rPr lang="pt-BR" b="1" i="1" dirty="0"/>
              <a:t>)</a:t>
            </a:r>
            <a:r>
              <a:rPr lang="pt-BR" b="1" i="1" baseline="-25000" dirty="0"/>
              <a:t>2</a:t>
            </a:r>
            <a:r>
              <a:rPr lang="pt-BR" b="1" i="1" dirty="0"/>
              <a:t> (aq) + 4 H</a:t>
            </a:r>
            <a:r>
              <a:rPr lang="pt-BR" b="1" i="1" baseline="-25000" dirty="0"/>
              <a:t>2</a:t>
            </a:r>
            <a:r>
              <a:rPr lang="pt-BR" b="1" i="1" dirty="0"/>
              <a:t>O (l)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3191470"/>
            <a:ext cx="62837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______  is oxidized from a ______ charge  to a ________ charge.</a:t>
            </a:r>
          </a:p>
          <a:p>
            <a:endParaRPr lang="en-US" b="1" dirty="0" smtClean="0"/>
          </a:p>
          <a:p>
            <a:r>
              <a:rPr lang="en-US" b="1" dirty="0" smtClean="0"/>
              <a:t>_______ is reduced from a ______ charge to  a ________ charge.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4743271"/>
            <a:ext cx="36844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_______ ____ is the reducing agent.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____________ is the oxidizing agent.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307068"/>
            <a:ext cx="832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2 MnO (</a:t>
            </a:r>
            <a:r>
              <a:rPr lang="pt-BR" b="1" i="1" dirty="0"/>
              <a:t>s) + 5 PbO</a:t>
            </a:r>
            <a:r>
              <a:rPr lang="pt-BR" b="1" i="1" baseline="-25000" dirty="0"/>
              <a:t>2</a:t>
            </a:r>
            <a:r>
              <a:rPr lang="pt-BR" b="1" i="1" dirty="0"/>
              <a:t> (s) + 10 HNO</a:t>
            </a:r>
            <a:r>
              <a:rPr lang="pt-BR" b="1" i="1" baseline="-25000" dirty="0"/>
              <a:t>3</a:t>
            </a:r>
            <a:r>
              <a:rPr lang="pt-BR" b="1" i="1" dirty="0"/>
              <a:t> (aq) → 2 HMnO</a:t>
            </a:r>
            <a:r>
              <a:rPr lang="pt-BR" b="1" i="1" baseline="-25000" dirty="0"/>
              <a:t>4</a:t>
            </a:r>
            <a:r>
              <a:rPr lang="pt-BR" b="1" i="1" dirty="0"/>
              <a:t> (aq) + 5 Pb(NO</a:t>
            </a:r>
            <a:r>
              <a:rPr lang="pt-BR" b="1" i="1" baseline="-25000" dirty="0"/>
              <a:t>3</a:t>
            </a:r>
            <a:r>
              <a:rPr lang="pt-BR" b="1" i="1" dirty="0"/>
              <a:t>)</a:t>
            </a:r>
            <a:r>
              <a:rPr lang="pt-BR" b="1" i="1" baseline="-25000" dirty="0"/>
              <a:t>2</a:t>
            </a:r>
            <a:r>
              <a:rPr lang="pt-BR" b="1" i="1" dirty="0"/>
              <a:t> (aq) + 4 H</a:t>
            </a:r>
            <a:r>
              <a:rPr lang="pt-BR" b="1" i="1" baseline="-25000" dirty="0"/>
              <a:t>2</a:t>
            </a:r>
            <a:r>
              <a:rPr lang="pt-BR" b="1" i="1" dirty="0"/>
              <a:t>O (l)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3191470"/>
            <a:ext cx="68672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______  is oxidized from a ______ charge  to a ________ charge</a:t>
            </a:r>
            <a:r>
              <a:rPr lang="en-US" b="1" dirty="0" smtClean="0"/>
              <a:t>. </a:t>
            </a:r>
            <a:r>
              <a:rPr lang="en-US" b="1" dirty="0" smtClean="0"/>
              <a:t>(</a:t>
            </a:r>
            <a:r>
              <a:rPr lang="en-US" b="1" dirty="0" err="1" smtClean="0">
                <a:solidFill>
                  <a:srgbClr val="FF0000"/>
                </a:solidFill>
              </a:rPr>
              <a:t>OiL</a:t>
            </a:r>
            <a:r>
              <a:rPr lang="en-US" b="1" dirty="0" smtClean="0"/>
              <a:t>)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_______ is reduced from a ______ charge to  a ________ charge</a:t>
            </a:r>
            <a:r>
              <a:rPr lang="en-US" b="1" dirty="0" smtClean="0"/>
              <a:t>. (</a:t>
            </a:r>
            <a:r>
              <a:rPr lang="en-US" b="1" dirty="0" err="1" smtClean="0">
                <a:solidFill>
                  <a:srgbClr val="FF0000"/>
                </a:solidFill>
              </a:rPr>
              <a:t>RiG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4743271"/>
            <a:ext cx="36844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____________ is the reducing agent.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____________ is the oxidizing agent.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9906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+2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9906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+7</a:t>
            </a:r>
            <a:endParaRPr lang="en-US" b="1" dirty="0">
              <a:solidFill>
                <a:srgbClr val="0033CC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914400"/>
            <a:ext cx="3733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71600" y="533400"/>
            <a:ext cx="3393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More positive (Lost electrons) </a:t>
            </a:r>
            <a:r>
              <a:rPr lang="en-US" b="1" dirty="0" err="1" smtClean="0"/>
              <a:t>OiL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" y="3135868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Mn</a:t>
            </a:r>
            <a:r>
              <a:rPr lang="en-US" b="1" baseline="30000" dirty="0" smtClean="0">
                <a:solidFill>
                  <a:srgbClr val="0033CC"/>
                </a:solidFill>
              </a:rPr>
              <a:t>2+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9000" y="31358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+2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31358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+7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28800" y="10668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+4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19800" y="10668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+2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19" name="Elbow Connector 18"/>
          <p:cNvCxnSpPr/>
          <p:nvPr/>
        </p:nvCxnSpPr>
        <p:spPr>
          <a:xfrm>
            <a:off x="2057400" y="1676400"/>
            <a:ext cx="4267200" cy="12700"/>
          </a:xfrm>
          <a:prstGeom prst="bentConnector3">
            <a:avLst>
              <a:gd name="adj1" fmla="val 50000"/>
            </a:avLst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362200" y="1752600"/>
            <a:ext cx="343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Less positive (Gains electrons) </a:t>
            </a:r>
            <a:r>
              <a:rPr lang="en-US" b="1" dirty="0" err="1" smtClean="0">
                <a:solidFill>
                  <a:srgbClr val="00B050"/>
                </a:solidFill>
              </a:rPr>
              <a:t>RiG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8200" y="3669268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Pb</a:t>
            </a:r>
            <a:r>
              <a:rPr lang="en-US" b="1" baseline="30000" dirty="0" smtClean="0">
                <a:solidFill>
                  <a:srgbClr val="0033CC"/>
                </a:solidFill>
              </a:rPr>
              <a:t>4+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05200" y="36576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+4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36692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+2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43000" y="464820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0033CC"/>
                </a:solidFill>
              </a:rPr>
              <a:t>MnO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43000" y="5498068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PbO</a:t>
            </a:r>
            <a:r>
              <a:rPr lang="en-US" b="1" baseline="-25000" dirty="0" smtClean="0">
                <a:solidFill>
                  <a:srgbClr val="0033CC"/>
                </a:solidFill>
              </a:rPr>
              <a:t>2</a:t>
            </a:r>
            <a:endParaRPr lang="en-US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3" grpId="0"/>
      <p:bldP spid="14" grpId="0"/>
      <p:bldP spid="15" grpId="0"/>
      <p:bldP spid="16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914400"/>
            <a:ext cx="312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Fe (</a:t>
            </a:r>
            <a:r>
              <a:rPr lang="pt-BR" b="1" i="1" dirty="0" smtClean="0"/>
              <a:t>s) + FeCl</a:t>
            </a:r>
            <a:r>
              <a:rPr lang="pt-BR" b="1" i="1" baseline="-25000" dirty="0" smtClean="0"/>
              <a:t>3</a:t>
            </a:r>
            <a:r>
              <a:rPr lang="pt-BR" b="1" i="1" dirty="0" smtClean="0"/>
              <a:t> (aq) → FeCl</a:t>
            </a:r>
            <a:r>
              <a:rPr lang="pt-BR" b="1" i="1" baseline="-25000" dirty="0" smtClean="0"/>
              <a:t>2</a:t>
            </a:r>
            <a:r>
              <a:rPr lang="pt-BR" b="1" i="1" dirty="0" smtClean="0"/>
              <a:t> (aq)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3267670"/>
            <a:ext cx="62837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______  is oxidized from a ______ charge  to a ________ charge.</a:t>
            </a:r>
          </a:p>
          <a:p>
            <a:endParaRPr lang="en-US" b="1" dirty="0" smtClean="0"/>
          </a:p>
          <a:p>
            <a:r>
              <a:rPr lang="en-US" b="1" dirty="0" smtClean="0"/>
              <a:t>_______ is reduced from a ______ charge to  a ________ charge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4743271"/>
            <a:ext cx="3686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____________ is the reducing agent.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____________ is the oxidizing agent.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914400"/>
            <a:ext cx="312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Fe (</a:t>
            </a:r>
            <a:r>
              <a:rPr lang="pt-BR" b="1" i="1" dirty="0" smtClean="0"/>
              <a:t>s) + FeCl</a:t>
            </a:r>
            <a:r>
              <a:rPr lang="pt-BR" b="1" i="1" baseline="-25000" dirty="0" smtClean="0"/>
              <a:t>3</a:t>
            </a:r>
            <a:r>
              <a:rPr lang="pt-BR" b="1" i="1" dirty="0" smtClean="0"/>
              <a:t> (aq) → FeCl</a:t>
            </a:r>
            <a:r>
              <a:rPr lang="pt-BR" b="1" i="1" baseline="-25000" dirty="0" smtClean="0"/>
              <a:t>2</a:t>
            </a:r>
            <a:r>
              <a:rPr lang="pt-BR" b="1" i="1" dirty="0" smtClean="0"/>
              <a:t> (aq)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3267670"/>
            <a:ext cx="68672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______  </a:t>
            </a:r>
            <a:r>
              <a:rPr lang="en-US" b="1" dirty="0" smtClean="0"/>
              <a:t>is oxidized from a ______ charge  to a ________ charge</a:t>
            </a:r>
            <a:r>
              <a:rPr lang="en-US" b="1" dirty="0" smtClean="0"/>
              <a:t>. (</a:t>
            </a:r>
            <a:r>
              <a:rPr lang="en-US" b="1" dirty="0" err="1" smtClean="0">
                <a:solidFill>
                  <a:srgbClr val="FF0000"/>
                </a:solidFill>
              </a:rPr>
              <a:t>OiL</a:t>
            </a:r>
            <a:r>
              <a:rPr lang="en-US" b="1" dirty="0" smtClean="0"/>
              <a:t>)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_______ is reduced from a ______ charge to  a ________ </a:t>
            </a:r>
            <a:r>
              <a:rPr lang="en-US" b="1" dirty="0" smtClean="0"/>
              <a:t>charge. (</a:t>
            </a:r>
            <a:r>
              <a:rPr lang="en-US" b="1" dirty="0" err="1" smtClean="0">
                <a:solidFill>
                  <a:srgbClr val="FF0000"/>
                </a:solidFill>
              </a:rPr>
              <a:t>RiG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4743271"/>
            <a:ext cx="3686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_______ ____ is the reducing agent.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____________ is the oxidizing agent.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89114" y="609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0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5698" y="6096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+3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6096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+2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3212068"/>
            <a:ext cx="402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Fe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7600" y="3200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0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2600" y="32004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+2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8427" y="3745468"/>
            <a:ext cx="557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Fe</a:t>
            </a:r>
            <a:r>
              <a:rPr lang="en-US" b="1" baseline="30000" dirty="0" smtClean="0">
                <a:solidFill>
                  <a:srgbClr val="0033CC"/>
                </a:solidFill>
              </a:rPr>
              <a:t>3+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21498" y="37454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+3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02698" y="37454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+2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7400" y="4648200"/>
            <a:ext cx="402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Fe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81200" y="5486400"/>
            <a:ext cx="658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FeCl</a:t>
            </a:r>
            <a:r>
              <a:rPr lang="en-US" b="1" baseline="-25000" dirty="0" smtClean="0">
                <a:solidFill>
                  <a:srgbClr val="0033CC"/>
                </a:solidFill>
              </a:rPr>
              <a:t>3</a:t>
            </a:r>
            <a:endParaRPr lang="en-US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002268"/>
            <a:ext cx="5995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Cu (</a:t>
            </a:r>
            <a:r>
              <a:rPr lang="pt-BR" b="1" i="1" dirty="0" smtClean="0"/>
              <a:t>s) + 4 HNO</a:t>
            </a:r>
            <a:r>
              <a:rPr lang="pt-BR" b="1" i="1" baseline="-25000" dirty="0" smtClean="0"/>
              <a:t>3</a:t>
            </a:r>
            <a:r>
              <a:rPr lang="pt-BR" b="1" i="1" dirty="0" smtClean="0"/>
              <a:t> (aq) → 2 NO</a:t>
            </a:r>
            <a:r>
              <a:rPr lang="pt-BR" b="1" i="1" baseline="-25000" dirty="0" smtClean="0"/>
              <a:t>2</a:t>
            </a:r>
            <a:r>
              <a:rPr lang="pt-BR" b="1" i="1" dirty="0" smtClean="0"/>
              <a:t> (g) + 2 H</a:t>
            </a:r>
            <a:r>
              <a:rPr lang="pt-BR" b="1" i="1" baseline="-25000" dirty="0" smtClean="0"/>
              <a:t>2</a:t>
            </a:r>
            <a:r>
              <a:rPr lang="pt-BR" b="1" i="1" dirty="0" smtClean="0"/>
              <a:t>O (l) + Cu(NO</a:t>
            </a:r>
            <a:r>
              <a:rPr lang="pt-BR" b="1" i="1" baseline="-25000" dirty="0" smtClean="0"/>
              <a:t>3</a:t>
            </a:r>
            <a:r>
              <a:rPr lang="pt-BR" b="1" i="1" dirty="0" smtClean="0"/>
              <a:t>)</a:t>
            </a:r>
            <a:r>
              <a:rPr lang="pt-BR" b="1" i="1" baseline="-25000" dirty="0" smtClean="0"/>
              <a:t>2</a:t>
            </a:r>
            <a:r>
              <a:rPr lang="pt-BR" b="1" i="1" dirty="0" smtClean="0"/>
              <a:t> (aq)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3191470"/>
            <a:ext cx="68672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______  is oxidized from a ______ charge  to a ________ charge</a:t>
            </a:r>
            <a:r>
              <a:rPr lang="en-US" b="1" dirty="0" smtClean="0"/>
              <a:t>. (</a:t>
            </a:r>
            <a:r>
              <a:rPr lang="en-US" b="1" dirty="0" err="1" smtClean="0">
                <a:solidFill>
                  <a:srgbClr val="FF0000"/>
                </a:solidFill>
              </a:rPr>
              <a:t>OiL</a:t>
            </a:r>
            <a:r>
              <a:rPr lang="en-US" b="1" dirty="0" smtClean="0"/>
              <a:t>)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_______ is reduced from a ______ charge to  a ________ charge</a:t>
            </a:r>
            <a:r>
              <a:rPr lang="en-US" b="1" dirty="0" smtClean="0"/>
              <a:t>. (</a:t>
            </a:r>
            <a:r>
              <a:rPr lang="en-US" b="1" dirty="0" err="1" smtClean="0">
                <a:solidFill>
                  <a:srgbClr val="FF0000"/>
                </a:solidFill>
              </a:rPr>
              <a:t>RiG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981200" y="4743271"/>
            <a:ext cx="36844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____________ </a:t>
            </a:r>
            <a:r>
              <a:rPr lang="en-US" b="1" dirty="0" smtClean="0"/>
              <a:t>is the reducing agent.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____________ is the oxidizing agent.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98514" y="762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0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6858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+2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3135868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Cu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1400" y="31358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0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31358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+2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3600" y="7620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+5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52800" y="7736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+4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36692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N</a:t>
            </a:r>
            <a:r>
              <a:rPr lang="en-US" b="1" baseline="30000" dirty="0" smtClean="0">
                <a:solidFill>
                  <a:srgbClr val="0033CC"/>
                </a:solidFill>
              </a:rPr>
              <a:t>+5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5200" y="36692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+5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26498" y="36692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+4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8400" y="4736068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Cu</a:t>
            </a:r>
            <a:endParaRPr lang="en-US" b="1" dirty="0">
              <a:solidFill>
                <a:srgbClr val="0033CC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38400" y="5486400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HNO</a:t>
            </a:r>
            <a:r>
              <a:rPr lang="en-US" b="1" baseline="-25000" dirty="0" smtClean="0">
                <a:solidFill>
                  <a:srgbClr val="0033CC"/>
                </a:solidFill>
              </a:rPr>
              <a:t>3</a:t>
            </a:r>
            <a:endParaRPr lang="en-US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577</Words>
  <Application>Microsoft Office PowerPoint</Application>
  <PresentationFormat>On-screen Show (4:3)</PresentationFormat>
  <Paragraphs>114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Mesa Community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gilletti</dc:creator>
  <cp:lastModifiedBy>gilletti</cp:lastModifiedBy>
  <cp:revision>48</cp:revision>
  <dcterms:created xsi:type="dcterms:W3CDTF">2012-09-26T15:32:07Z</dcterms:created>
  <dcterms:modified xsi:type="dcterms:W3CDTF">2012-10-03T17:14:33Z</dcterms:modified>
</cp:coreProperties>
</file>