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26309-640C-46D4-BFBD-3756D7C05D6F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9EE5E-66CA-425C-98F0-C24A85807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681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chemistry student determined the empirical formula for titanium sulfide (</a:t>
            </a:r>
            <a:r>
              <a:rPr lang="en-US" b="1" dirty="0" err="1"/>
              <a:t>Ti</a:t>
            </a:r>
            <a:r>
              <a:rPr lang="en-US" b="1" baseline="-25000" dirty="0" err="1"/>
              <a:t>x</a:t>
            </a:r>
            <a:r>
              <a:rPr lang="en-US" b="1" dirty="0" err="1"/>
              <a:t>S</a:t>
            </a:r>
            <a:r>
              <a:rPr lang="en-US" b="1" baseline="-25000" dirty="0" err="1"/>
              <a:t>y</a:t>
            </a:r>
            <a:r>
              <a:rPr lang="en-US" b="1" dirty="0"/>
              <a:t>). To do so, she reacted titanium with excess sulfur in a crucible, and recorded the following data:</a:t>
            </a:r>
          </a:p>
          <a:p>
            <a:r>
              <a:rPr lang="en-US" b="1" dirty="0"/>
              <a:t> </a:t>
            </a:r>
          </a:p>
          <a:p>
            <a:r>
              <a:rPr lang="en-US" b="1" dirty="0"/>
              <a:t>Weight of </a:t>
            </a:r>
            <a:r>
              <a:rPr lang="en-US" b="1" dirty="0" smtClean="0"/>
              <a:t>crucible			11.120 g</a:t>
            </a:r>
            <a:r>
              <a:rPr lang="en-US" b="1" dirty="0"/>
              <a:t> </a:t>
            </a:r>
          </a:p>
          <a:p>
            <a:r>
              <a:rPr lang="en-US" b="1" dirty="0"/>
              <a:t>Weight of </a:t>
            </a:r>
            <a:r>
              <a:rPr lang="en-US" b="1" dirty="0" smtClean="0"/>
              <a:t>titanium			8.820 </a:t>
            </a:r>
            <a:r>
              <a:rPr lang="en-US" b="1" dirty="0"/>
              <a:t>g</a:t>
            </a:r>
          </a:p>
          <a:p>
            <a:r>
              <a:rPr lang="en-US" b="1" dirty="0"/>
              <a:t> </a:t>
            </a:r>
            <a:r>
              <a:rPr lang="en-US" b="1" dirty="0" smtClean="0"/>
              <a:t>Weight </a:t>
            </a:r>
            <a:r>
              <a:rPr lang="en-US" b="1" dirty="0"/>
              <a:t>of crucible and </a:t>
            </a:r>
            <a:r>
              <a:rPr lang="en-US" b="1" dirty="0" smtClean="0"/>
              <a:t>product	31.700 </a:t>
            </a:r>
            <a:r>
              <a:rPr lang="en-US" b="1" dirty="0"/>
              <a:t>g</a:t>
            </a:r>
          </a:p>
          <a:p>
            <a:r>
              <a:rPr lang="en-US" b="1" dirty="0"/>
              <a:t>What is the empirical formula of titanium sulfide?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971800"/>
            <a:ext cx="663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Determine the mass of sulfur:     31.700 -  (8.820 + 11.120) =  11.76 g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364468"/>
            <a:ext cx="3496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Convert each the masses to moles: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038600"/>
            <a:ext cx="832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For Ti: </a:t>
            </a:r>
            <a:endParaRPr lang="en-US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689100" y="3886200"/>
          <a:ext cx="36449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3" imgW="3644640" imgH="672840" progId="Equation.BREE4">
                  <p:embed/>
                </p:oleObj>
              </mc:Choice>
              <mc:Fallback>
                <p:oleObj name="Equation" r:id="rId3" imgW="3644640" imgH="672840" progId="Equation.BREE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3886200"/>
                        <a:ext cx="36449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0" y="4876800"/>
            <a:ext cx="771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For S: </a:t>
            </a:r>
            <a:endParaRPr lang="en-US" b="1" dirty="0">
              <a:solidFill>
                <a:srgbClr val="0033CC"/>
              </a:solidFill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676400" y="4724400"/>
          <a:ext cx="3479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5" imgW="3479760" imgH="672840" progId="Equation.BREE4">
                  <p:embed/>
                </p:oleObj>
              </mc:Choice>
              <mc:Fallback>
                <p:oleObj name="Equation" r:id="rId5" imgW="3479760" imgH="672840" progId="Equation.BREE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24400"/>
                        <a:ext cx="34798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5800" y="5562600"/>
            <a:ext cx="2458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Divide by the smallest:  </a:t>
            </a:r>
            <a:endParaRPr lang="en-US" b="1" dirty="0">
              <a:solidFill>
                <a:srgbClr val="0033CC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028950" y="5410200"/>
          <a:ext cx="1841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7" imgW="1841400" imgH="571320" progId="Equation.BREE4">
                  <p:embed/>
                </p:oleObj>
              </mc:Choice>
              <mc:Fallback>
                <p:oleObj name="Equation" r:id="rId7" imgW="1841400" imgH="571320" progId="Equation.BREE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410200"/>
                        <a:ext cx="18415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334000" y="5410200"/>
          <a:ext cx="19304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9" imgW="1930320" imgH="571320" progId="Equation.BREE4">
                  <p:embed/>
                </p:oleObj>
              </mc:Choice>
              <mc:Fallback>
                <p:oleObj name="Equation" r:id="rId9" imgW="1930320" imgH="571320" progId="Equation.BREE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5410200"/>
                        <a:ext cx="19304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87691" y="6172200"/>
            <a:ext cx="3965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Therefore the empirical formula is:  TiS</a:t>
            </a:r>
            <a:r>
              <a:rPr lang="en-US" b="1" baseline="-25000" dirty="0" smtClean="0">
                <a:solidFill>
                  <a:srgbClr val="C00000"/>
                </a:solidFill>
              </a:rPr>
              <a:t>2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10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10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compound with a percent composition by mass of 24.61% C, 2.75% H, and 72.64% </a:t>
            </a:r>
            <a:r>
              <a:rPr lang="en-US" b="1" dirty="0" err="1" smtClean="0"/>
              <a:t>Cl</a:t>
            </a:r>
            <a:r>
              <a:rPr lang="en-US" b="1" dirty="0" smtClean="0"/>
              <a:t> has a molar mass of 292.82 g/mol. What is the molecular formula of the compound?</a:t>
            </a:r>
          </a:p>
          <a:p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371600"/>
            <a:ext cx="5288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If you use 100 grams, the percentages become grams.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C:  </a:t>
            </a:r>
            <a:endParaRPr lang="en-US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193800" y="1905000"/>
          <a:ext cx="2895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Equation" r:id="rId3" imgW="2895480" imgH="672840" progId="Equation.BREE4">
                  <p:embed/>
                </p:oleObj>
              </mc:Choice>
              <mc:Fallback>
                <p:oleObj name="Equation" r:id="rId3" imgW="2895480" imgH="672840" progId="Equation.BREE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800" y="1905000"/>
                        <a:ext cx="28956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9600" y="2895600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H:  </a:t>
            </a:r>
            <a:endParaRPr lang="en-US" b="1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219200" y="2819400"/>
          <a:ext cx="26797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Equation" r:id="rId5" imgW="2679480" imgH="672840" progId="Equation.BREE4">
                  <p:embed/>
                </p:oleObj>
              </mc:Choice>
              <mc:Fallback>
                <p:oleObj name="Equation" r:id="rId5" imgW="2679480" imgH="672840" progId="Equation.BREE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819400"/>
                        <a:ext cx="26797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3886200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Cl</a:t>
            </a:r>
            <a:r>
              <a:rPr lang="en-US" b="1" dirty="0" smtClean="0"/>
              <a:t>:  </a:t>
            </a:r>
            <a:endParaRPr lang="en-US" b="1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219200" y="3810000"/>
          <a:ext cx="2819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Equation" r:id="rId7" imgW="2819160" imgH="672840" progId="Equation.BREE4">
                  <p:embed/>
                </p:oleObj>
              </mc:Choice>
              <mc:Fallback>
                <p:oleObj name="Equation" r:id="rId7" imgW="2819160" imgH="672840" progId="Equation.BREE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810000"/>
                        <a:ext cx="28194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4800" y="3962400"/>
            <a:ext cx="886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33CC"/>
                </a:solidFill>
              </a:rPr>
              <a:t>÷  2.05</a:t>
            </a:r>
            <a:endParaRPr lang="en-US" sz="2000" b="1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14800" y="2038290"/>
            <a:ext cx="886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33CC"/>
                </a:solidFill>
              </a:rPr>
              <a:t>÷  2.05</a:t>
            </a:r>
            <a:endParaRPr lang="en-US" sz="2000" b="1" dirty="0">
              <a:solidFill>
                <a:srgbClr val="0033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0" y="2971800"/>
            <a:ext cx="886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33CC"/>
                </a:solidFill>
              </a:rPr>
              <a:t>÷  2.05</a:t>
            </a:r>
            <a:endParaRPr lang="en-US" sz="2000" b="1" dirty="0">
              <a:solidFill>
                <a:srgbClr val="0033C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1981200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 1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029200" y="3886200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 1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029200" y="2967335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 1.33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95279" y="1981200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X  3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096000" y="3028890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X  3</a:t>
            </a:r>
            <a:endParaRPr 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96000" y="3943290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X  3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629400" y="198120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=  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29400" y="3059668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=  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29400" y="3974068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=  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609600" y="4724400"/>
            <a:ext cx="761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33CC"/>
                </a:solidFill>
              </a:rPr>
              <a:t>Therefore the empirical formula is  C</a:t>
            </a:r>
            <a:r>
              <a:rPr lang="en-US" sz="2000" b="1" baseline="-25000" dirty="0" smtClean="0">
                <a:solidFill>
                  <a:srgbClr val="0033CC"/>
                </a:solidFill>
              </a:rPr>
              <a:t>3</a:t>
            </a:r>
            <a:r>
              <a:rPr lang="en-US" sz="2000" b="1" dirty="0" smtClean="0">
                <a:solidFill>
                  <a:srgbClr val="0033CC"/>
                </a:solidFill>
              </a:rPr>
              <a:t>H</a:t>
            </a:r>
            <a:r>
              <a:rPr lang="en-US" sz="2000" b="1" baseline="-25000" dirty="0" smtClean="0">
                <a:solidFill>
                  <a:srgbClr val="0033CC"/>
                </a:solidFill>
              </a:rPr>
              <a:t>4</a:t>
            </a:r>
            <a:r>
              <a:rPr lang="en-US" sz="2000" b="1" dirty="0" smtClean="0">
                <a:solidFill>
                  <a:srgbClr val="0033CC"/>
                </a:solidFill>
              </a:rPr>
              <a:t>Cl</a:t>
            </a:r>
            <a:r>
              <a:rPr lang="en-US" sz="2000" b="1" baseline="-25000" dirty="0" smtClean="0">
                <a:solidFill>
                  <a:srgbClr val="0033CC"/>
                </a:solidFill>
              </a:rPr>
              <a:t>3</a:t>
            </a:r>
            <a:r>
              <a:rPr lang="en-US" sz="2000" b="1" dirty="0" smtClean="0">
                <a:solidFill>
                  <a:srgbClr val="0033CC"/>
                </a:solidFill>
              </a:rPr>
              <a:t> </a:t>
            </a:r>
          </a:p>
          <a:p>
            <a:r>
              <a:rPr lang="en-US" sz="2000" b="1" dirty="0" smtClean="0">
                <a:solidFill>
                  <a:srgbClr val="0033CC"/>
                </a:solidFill>
              </a:rPr>
              <a:t>with an empirical formula mass of 146.412 g/mol</a:t>
            </a:r>
            <a:endParaRPr lang="en-US" sz="2000" b="1" dirty="0">
              <a:solidFill>
                <a:srgbClr val="0033CC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90600" y="5486400"/>
            <a:ext cx="73754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 find the molecular formula divide the molar mass by the empirical mass: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292.82 ÷ 146.412 = 2 and use the answer as a multiplier to get  </a:t>
            </a:r>
            <a:r>
              <a:rPr lang="en-US" sz="2400" b="1" dirty="0" smtClean="0"/>
              <a:t>C</a:t>
            </a:r>
            <a:r>
              <a:rPr lang="en-US" sz="2400" b="1" baseline="-25000" dirty="0" smtClean="0"/>
              <a:t>6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8</a:t>
            </a:r>
            <a:r>
              <a:rPr lang="en-US" sz="2400" b="1" dirty="0" smtClean="0"/>
              <a:t>Cl</a:t>
            </a:r>
            <a:r>
              <a:rPr lang="en-US" sz="2400" b="1" baseline="-25000" dirty="0" smtClean="0"/>
              <a:t>6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1" grpId="0"/>
      <p:bldP spid="13" grpId="0"/>
      <p:bldP spid="15" grpId="0"/>
      <p:bldP spid="16" grpId="0"/>
      <p:bldP spid="17" grpId="0"/>
      <p:bldP spid="17" grpId="1"/>
      <p:bldP spid="18" grpId="0"/>
      <p:bldP spid="18" grpId="1"/>
      <p:bldP spid="19" grpId="0"/>
      <p:bldP spid="19" grpId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197</Words>
  <Application>Microsoft Office PowerPoint</Application>
  <PresentationFormat>On-screen Show (4:3)</PresentationFormat>
  <Paragraphs>34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Office Theme</vt:lpstr>
      <vt:lpstr>Equation</vt:lpstr>
      <vt:lpstr>PowerPoint Presentation</vt:lpstr>
      <vt:lpstr>PowerPoint Presentation</vt:lpstr>
    </vt:vector>
  </TitlesOfParts>
  <Company>Mesa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gilletti</dc:creator>
  <cp:lastModifiedBy>Gilletti,Paul F.</cp:lastModifiedBy>
  <cp:revision>80</cp:revision>
  <dcterms:created xsi:type="dcterms:W3CDTF">2012-09-12T22:04:18Z</dcterms:created>
  <dcterms:modified xsi:type="dcterms:W3CDTF">2017-09-06T17:01:45Z</dcterms:modified>
</cp:coreProperties>
</file>