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7B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EB118-A622-4344-991A-84018B3681CF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spect="1"/>
          </p:cNvSpPr>
          <p:nvPr/>
        </p:nvSpPr>
        <p:spPr>
          <a:xfrm>
            <a:off x="762000" y="533400"/>
            <a:ext cx="7572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Calculate the pH of a solution that is 0.150 M in Benzoic acid (HC</a:t>
            </a:r>
            <a:r>
              <a:rPr lang="en-US" sz="2400" b="1" baseline="-25000" dirty="0" smtClean="0"/>
              <a:t>7</a:t>
            </a:r>
            <a:r>
              <a:rPr lang="en-US" sz="2400" b="1" dirty="0" smtClean="0"/>
              <a:t>H</a:t>
            </a:r>
            <a:r>
              <a:rPr lang="en-US" sz="2400" b="1" baseline="-25000" dirty="0" smtClean="0"/>
              <a:t>5</a:t>
            </a:r>
            <a:r>
              <a:rPr lang="en-US" sz="2400" b="1" dirty="0" smtClean="0"/>
              <a:t>O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) and 0.050 M in potassium benzoate (KC</a:t>
            </a:r>
            <a:r>
              <a:rPr lang="en-US" sz="2400" b="1" baseline="-25000" dirty="0" smtClean="0"/>
              <a:t>7</a:t>
            </a:r>
            <a:r>
              <a:rPr lang="en-US" sz="2400" b="1" dirty="0" smtClean="0"/>
              <a:t>H</a:t>
            </a:r>
            <a:r>
              <a:rPr lang="en-US" sz="2400" b="1" baseline="-25000" dirty="0" smtClean="0"/>
              <a:t>5</a:t>
            </a:r>
            <a:r>
              <a:rPr lang="en-US" sz="2400" b="1" dirty="0" smtClean="0"/>
              <a:t>O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).  The </a:t>
            </a:r>
            <a:r>
              <a:rPr lang="en-US" sz="2400" b="1" dirty="0" err="1" smtClean="0"/>
              <a:t>pK</a:t>
            </a:r>
            <a:r>
              <a:rPr lang="en-US" sz="2400" b="1" baseline="-25000" dirty="0" err="1" smtClean="0"/>
              <a:t>a</a:t>
            </a:r>
            <a:r>
              <a:rPr lang="en-US" sz="2400" b="1" dirty="0" smtClean="0"/>
              <a:t> of benzoic acid is 4.20)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228600" y="1905000"/>
            <a:ext cx="2362200" cy="2057400"/>
          </a:xfrm>
          <a:prstGeom prst="wedgeRectCallout">
            <a:avLst>
              <a:gd name="adj1" fmla="val -18487"/>
              <a:gd name="adj2" fmla="val 49032"/>
            </a:avLst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This is a buffer solution since it contains a weak acid and its conjugate base (a salt of the acid).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1981200"/>
            <a:ext cx="489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What is the equilibrium chemical equation?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124200" y="2514600"/>
            <a:ext cx="4984570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KC</a:t>
            </a:r>
            <a:r>
              <a:rPr lang="en-US" b="1" baseline="-25000" dirty="0" smtClean="0">
                <a:solidFill>
                  <a:srgbClr val="0070C0"/>
                </a:solidFill>
              </a:rPr>
              <a:t>7</a:t>
            </a:r>
            <a:r>
              <a:rPr lang="en-US" b="1" dirty="0" smtClean="0">
                <a:solidFill>
                  <a:srgbClr val="0070C0"/>
                </a:solidFill>
              </a:rPr>
              <a:t>H</a:t>
            </a:r>
            <a:r>
              <a:rPr lang="en-US" b="1" baseline="-25000" dirty="0" smtClean="0">
                <a:solidFill>
                  <a:srgbClr val="0070C0"/>
                </a:solidFill>
              </a:rPr>
              <a:t>5</a:t>
            </a:r>
            <a:r>
              <a:rPr lang="en-US" b="1" dirty="0" smtClean="0">
                <a:solidFill>
                  <a:srgbClr val="0070C0"/>
                </a:solidFill>
              </a:rPr>
              <a:t>O</a:t>
            </a:r>
            <a:r>
              <a:rPr lang="en-US" b="1" baseline="-25000" dirty="0" smtClean="0">
                <a:solidFill>
                  <a:srgbClr val="0070C0"/>
                </a:solidFill>
              </a:rPr>
              <a:t>2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67B4"/>
                </a:solidFill>
              </a:rPr>
              <a:t>dissociates</a:t>
            </a:r>
            <a:r>
              <a:rPr lang="en-US" b="1" dirty="0" smtClean="0">
                <a:solidFill>
                  <a:srgbClr val="0070C0"/>
                </a:solidFill>
              </a:rPr>
              <a:t> in water to  K</a:t>
            </a:r>
            <a:r>
              <a:rPr lang="en-US" b="1" baseline="30000" dirty="0" smtClean="0">
                <a:solidFill>
                  <a:srgbClr val="0070C0"/>
                </a:solidFill>
              </a:rPr>
              <a:t>+</a:t>
            </a:r>
            <a:r>
              <a:rPr lang="en-US" dirty="0" smtClean="0">
                <a:solidFill>
                  <a:srgbClr val="0070C0"/>
                </a:solidFill>
              </a:rPr>
              <a:t>  </a:t>
            </a:r>
            <a:r>
              <a:rPr lang="en-US" b="1" dirty="0" smtClean="0">
                <a:solidFill>
                  <a:srgbClr val="0070C0"/>
                </a:solidFill>
              </a:rPr>
              <a:t>and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C</a:t>
            </a:r>
            <a:r>
              <a:rPr lang="en-US" b="1" baseline="-25000" dirty="0" smtClean="0">
                <a:solidFill>
                  <a:srgbClr val="0070C0"/>
                </a:solidFill>
              </a:rPr>
              <a:t>7</a:t>
            </a:r>
            <a:r>
              <a:rPr lang="en-US" b="1" dirty="0" smtClean="0">
                <a:solidFill>
                  <a:srgbClr val="0070C0"/>
                </a:solidFill>
              </a:rPr>
              <a:t>H</a:t>
            </a:r>
            <a:r>
              <a:rPr lang="en-US" b="1" baseline="-25000" dirty="0" smtClean="0">
                <a:solidFill>
                  <a:srgbClr val="0070C0"/>
                </a:solidFill>
              </a:rPr>
              <a:t>5</a:t>
            </a:r>
            <a:r>
              <a:rPr lang="en-US" b="1" dirty="0" smtClean="0">
                <a:solidFill>
                  <a:srgbClr val="0070C0"/>
                </a:solidFill>
              </a:rPr>
              <a:t>O</a:t>
            </a:r>
            <a:r>
              <a:rPr lang="en-US" b="1" baseline="-25000" dirty="0" smtClean="0">
                <a:solidFill>
                  <a:srgbClr val="0070C0"/>
                </a:solidFill>
              </a:rPr>
              <a:t>2</a:t>
            </a:r>
            <a:r>
              <a:rPr lang="en-US" sz="3200" b="1" baseline="30000" dirty="0" smtClean="0">
                <a:solidFill>
                  <a:srgbClr val="0070C0"/>
                </a:solidFill>
              </a:rPr>
              <a:t>-</a:t>
            </a:r>
            <a:r>
              <a:rPr lang="en-US" dirty="0" smtClean="0">
                <a:solidFill>
                  <a:srgbClr val="0070C0"/>
                </a:solidFill>
              </a:rPr>
              <a:t> 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19400" y="3048000"/>
            <a:ext cx="3592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</a:t>
            </a:r>
            <a:r>
              <a:rPr lang="en-US" b="1" dirty="0" smtClean="0"/>
              <a:t>he acid establishes an equilibrium.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49856" y="3505200"/>
            <a:ext cx="37749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HC</a:t>
            </a:r>
            <a:r>
              <a:rPr lang="en-US" b="1" baseline="-25000" dirty="0" smtClean="0"/>
              <a:t>7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O</a:t>
            </a:r>
            <a:r>
              <a:rPr lang="en-US" b="1" baseline="-25000" dirty="0" smtClean="0"/>
              <a:t>2 </a:t>
            </a:r>
            <a:r>
              <a:rPr lang="en-US" b="1" dirty="0" smtClean="0"/>
              <a:t> +  H</a:t>
            </a:r>
            <a:r>
              <a:rPr lang="en-US" b="1" baseline="-25000" dirty="0" smtClean="0"/>
              <a:t>2</a:t>
            </a:r>
            <a:r>
              <a:rPr lang="en-US" b="1" dirty="0" smtClean="0"/>
              <a:t>O  ↔  H</a:t>
            </a:r>
            <a:r>
              <a:rPr lang="en-US" b="1" baseline="-25000" dirty="0" smtClean="0"/>
              <a:t>3</a:t>
            </a:r>
            <a:r>
              <a:rPr lang="en-US" b="1" dirty="0" smtClean="0"/>
              <a:t>O</a:t>
            </a:r>
            <a:r>
              <a:rPr lang="en-US" b="1" baseline="30000" dirty="0" smtClean="0"/>
              <a:t>+</a:t>
            </a:r>
            <a:r>
              <a:rPr lang="en-US" b="1" dirty="0" smtClean="0"/>
              <a:t>  + </a:t>
            </a:r>
            <a:r>
              <a:rPr lang="en-US" b="1" dirty="0"/>
              <a:t> </a:t>
            </a:r>
            <a:r>
              <a:rPr lang="en-US" b="1" dirty="0" smtClean="0"/>
              <a:t> C</a:t>
            </a:r>
            <a:r>
              <a:rPr lang="en-US" b="1" baseline="-25000" dirty="0" smtClean="0"/>
              <a:t>7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O</a:t>
            </a:r>
            <a:r>
              <a:rPr lang="en-US" b="1" baseline="-25000" dirty="0" smtClean="0"/>
              <a:t>2</a:t>
            </a:r>
            <a:r>
              <a:rPr lang="en-US" sz="2800" b="1" baseline="30000" dirty="0" smtClean="0"/>
              <a:t>-</a:t>
            </a:r>
            <a:endParaRPr lang="en-US" sz="2800" dirty="0"/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838201" y="42672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Since this is a buffer solution, the Henderson-</a:t>
            </a:r>
            <a:r>
              <a:rPr lang="en-US" sz="2000" b="1" dirty="0" err="1" smtClean="0"/>
              <a:t>Hasselbalch</a:t>
            </a:r>
            <a:r>
              <a:rPr lang="en-US" sz="2000" b="1" dirty="0" smtClean="0"/>
              <a:t> equation can be used:   pH = </a:t>
            </a:r>
            <a:r>
              <a:rPr lang="en-US" sz="2000" b="1" dirty="0" err="1" smtClean="0"/>
              <a:t>pK</a:t>
            </a:r>
            <a:r>
              <a:rPr lang="en-US" sz="2000" b="1" baseline="-25000" dirty="0" err="1" smtClean="0"/>
              <a:t>a</a:t>
            </a:r>
            <a:r>
              <a:rPr lang="en-US" sz="2000" b="1" dirty="0"/>
              <a:t> </a:t>
            </a:r>
            <a:r>
              <a:rPr lang="en-US" sz="2000" b="1" dirty="0" smtClean="0"/>
              <a:t>+  Log{[conj. Base])/[Acid]}</a:t>
            </a:r>
            <a:endParaRPr lang="en-US" sz="2000" b="1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590800" y="5261102"/>
          <a:ext cx="4572000" cy="944880"/>
        </p:xfrm>
        <a:graphic>
          <a:graphicData uri="http://schemas.openxmlformats.org/presentationml/2006/ole">
            <p:oleObj spid="_x0000_s1026" name="Equation" r:id="rId3" imgW="1904760" imgH="393480" progId="Equation.BREE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81000"/>
            <a:ext cx="746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Calculate the pH of a solution that is 0.150 M in hydrazine (N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4</a:t>
            </a:r>
            <a:r>
              <a:rPr lang="en-US" b="1" dirty="0" smtClean="0"/>
              <a:t>) and 0.050 M in its conjugate acid (N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Cl  ).  The K</a:t>
            </a:r>
            <a:r>
              <a:rPr lang="en-US" b="1" baseline="-25000" dirty="0"/>
              <a:t>b</a:t>
            </a:r>
            <a:r>
              <a:rPr lang="en-US" b="1" dirty="0" smtClean="0"/>
              <a:t> of  hydrazine is 1.7 x 10</a:t>
            </a:r>
            <a:r>
              <a:rPr lang="en-US" b="1" baseline="30000" dirty="0" smtClean="0"/>
              <a:t>-6</a:t>
            </a:r>
            <a:r>
              <a:rPr lang="en-US" b="1" dirty="0"/>
              <a:t>.</a:t>
            </a:r>
            <a:endParaRPr lang="en-US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14400" y="1295400"/>
            <a:ext cx="218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What the chemistry?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1828800"/>
            <a:ext cx="1979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Dissociate the salt: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28480" y="1830209"/>
            <a:ext cx="2348720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Cl → 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baseline="30000" dirty="0" smtClean="0"/>
              <a:t>+</a:t>
            </a:r>
            <a:r>
              <a:rPr lang="en-US" b="1" baseline="-25000" dirty="0" smtClean="0"/>
              <a:t>   </a:t>
            </a:r>
            <a:r>
              <a:rPr lang="en-US" b="1" dirty="0" smtClean="0"/>
              <a:t>+   </a:t>
            </a:r>
            <a:r>
              <a:rPr lang="en-US" b="1" dirty="0" err="1" smtClean="0"/>
              <a:t>Cl</a:t>
            </a:r>
            <a:r>
              <a:rPr lang="en-US" sz="2800" b="1" baseline="30000" dirty="0" smtClean="0"/>
              <a:t>-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2209800"/>
            <a:ext cx="4772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Write equilibrium expression for the weak base: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2362200"/>
            <a:ext cx="3081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4</a:t>
            </a:r>
            <a:r>
              <a:rPr lang="en-US" b="1" dirty="0"/>
              <a:t> </a:t>
            </a:r>
            <a:r>
              <a:rPr lang="en-US" b="1" dirty="0" smtClean="0"/>
              <a:t> +  H</a:t>
            </a:r>
            <a:r>
              <a:rPr lang="en-US" b="1" baseline="-25000" dirty="0" smtClean="0"/>
              <a:t>2</a:t>
            </a:r>
            <a:r>
              <a:rPr lang="en-US" b="1" dirty="0" smtClean="0"/>
              <a:t>O  ↔ 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baseline="30000" dirty="0" smtClean="0"/>
              <a:t>+</a:t>
            </a:r>
            <a:r>
              <a:rPr lang="en-US" b="1" dirty="0" smtClean="0"/>
              <a:t>  +  OH</a:t>
            </a:r>
            <a:r>
              <a:rPr lang="en-US" sz="2800" b="1" baseline="30000" dirty="0" smtClean="0"/>
              <a:t>-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953000" y="2895600"/>
            <a:ext cx="301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I.  0.150                  0.050         0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200400"/>
            <a:ext cx="3239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C.    -x                          +x            +x 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873564" y="3581400"/>
            <a:ext cx="3190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E.  0.150 – x         0.050 + x      +x</a:t>
            </a:r>
            <a:endParaRPr lang="en-US" b="1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838200" y="2971800"/>
          <a:ext cx="2337547" cy="800100"/>
        </p:xfrm>
        <a:graphic>
          <a:graphicData uri="http://schemas.openxmlformats.org/presentationml/2006/ole">
            <p:oleObj spid="_x0000_s14338" name="Equation" r:id="rId3" imgW="1892160" imgH="647640" progId="Equation.BREE4">
              <p:embed/>
            </p:oleObj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555625" y="3886200"/>
          <a:ext cx="3248025" cy="754063"/>
        </p:xfrm>
        <a:graphic>
          <a:graphicData uri="http://schemas.openxmlformats.org/presentationml/2006/ole">
            <p:oleObj spid="_x0000_s14339" name="Equation" r:id="rId4" imgW="2628720" imgH="609480" progId="Equation.BREE4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34782" y="4648200"/>
            <a:ext cx="2416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67B4"/>
                </a:solidFill>
              </a:rPr>
              <a:t>X = [OH</a:t>
            </a:r>
            <a:r>
              <a:rPr lang="en-US" sz="2000" b="1" baseline="30000" dirty="0" smtClean="0">
                <a:solidFill>
                  <a:srgbClr val="0067B4"/>
                </a:solidFill>
              </a:rPr>
              <a:t>1-</a:t>
            </a:r>
            <a:r>
              <a:rPr lang="en-US" sz="2000" b="1" dirty="0" smtClean="0">
                <a:solidFill>
                  <a:srgbClr val="0067B4"/>
                </a:solidFill>
              </a:rPr>
              <a:t>] = 5.1 x 10</a:t>
            </a:r>
            <a:r>
              <a:rPr lang="en-US" sz="2000" b="1" baseline="30000" dirty="0" smtClean="0">
                <a:solidFill>
                  <a:srgbClr val="0067B4"/>
                </a:solidFill>
              </a:rPr>
              <a:t>-6</a:t>
            </a:r>
            <a:endParaRPr lang="en-US" sz="2000" b="1" dirty="0">
              <a:solidFill>
                <a:srgbClr val="0067B4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94430" y="4572000"/>
            <a:ext cx="3549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pOH</a:t>
            </a:r>
            <a:r>
              <a:rPr lang="en-US" sz="2400" b="1" dirty="0" smtClean="0">
                <a:solidFill>
                  <a:srgbClr val="FF0000"/>
                </a:solidFill>
              </a:rPr>
              <a:t> =  5.29  and pH = 8.71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222250" y="5715000"/>
          <a:ext cx="2527300" cy="609600"/>
        </p:xfrm>
        <a:graphic>
          <a:graphicData uri="http://schemas.openxmlformats.org/presentationml/2006/ole">
            <p:oleObj spid="_x0000_s14340" name="Equation" r:id="rId5" imgW="2527200" imgH="609480" progId="Equation.BREE4">
              <p:embed/>
            </p:oleObj>
          </a:graphicData>
        </a:graphic>
      </p:graphicFrame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3657600" y="5715000"/>
          <a:ext cx="4305300" cy="571500"/>
        </p:xfrm>
        <a:graphic>
          <a:graphicData uri="http://schemas.openxmlformats.org/presentationml/2006/ole">
            <p:oleObj spid="_x0000_s14341" name="Equation" r:id="rId6" imgW="4305240" imgH="571320" progId="Equation.BREE4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600200" y="5105400"/>
            <a:ext cx="446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 with the Henderson </a:t>
            </a:r>
            <a:r>
              <a:rPr lang="en-US" b="1" dirty="0" err="1" smtClean="0">
                <a:solidFill>
                  <a:srgbClr val="FF0000"/>
                </a:solidFill>
              </a:rPr>
              <a:t>Hasselbach</a:t>
            </a:r>
            <a:r>
              <a:rPr lang="en-US" b="1" dirty="0" smtClean="0">
                <a:solidFill>
                  <a:srgbClr val="FF0000"/>
                </a:solidFill>
              </a:rPr>
              <a:t> equation: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8" grpId="0"/>
      <p:bldP spid="10" grpId="0"/>
      <p:bldP spid="11" grpId="0"/>
      <p:bldP spid="13" grpId="0"/>
      <p:bldP spid="14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221</Words>
  <Application>Microsoft Office PowerPoint</Application>
  <PresentationFormat>On-screen Show (4:3)</PresentationFormat>
  <Paragraphs>20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Equation</vt:lpstr>
      <vt:lpstr>Slide 1</vt:lpstr>
      <vt:lpstr>Slide 2</vt:lpstr>
    </vt:vector>
  </TitlesOfParts>
  <Company>Mesa Community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gilletti</dc:creator>
  <cp:lastModifiedBy>gilletti</cp:lastModifiedBy>
  <cp:revision>48</cp:revision>
  <dcterms:created xsi:type="dcterms:W3CDTF">2011-03-24T18:34:47Z</dcterms:created>
  <dcterms:modified xsi:type="dcterms:W3CDTF">2012-10-25T00:14:27Z</dcterms:modified>
</cp:coreProperties>
</file>