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1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5.wmf"/><Relationship Id="rId1" Type="http://schemas.openxmlformats.org/officeDocument/2006/relationships/image" Target="../media/image1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5.wmf"/><Relationship Id="rId1" Type="http://schemas.openxmlformats.org/officeDocument/2006/relationships/image" Target="../media/image1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3AC32-6DBD-44C7-9E09-72ABDF70F5E4}" type="datetimeFigureOut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00C2A-C06C-4BEC-9932-E832C5F69E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2F5C-3E6B-46C6-9F36-F33898BF9012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42E6-38E5-437B-A59F-4A80537871D6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3433-EE32-43D7-A2D2-52D0542451D0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AEC5-FD93-4997-B1C0-361B916807C0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42B5-56F3-4D8E-9E73-84930BECF915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AC236-0EF6-427C-A91B-7D5DAC0AE32D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526C-5B89-4D23-B945-311F807B1718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0EC66-8C77-411C-AB63-3EE4EC60122A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AC4-908B-4FFA-B4C8-78EC64219092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06E75-C6D5-4535-8100-05B166FF9C6C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5EDE-2887-4B50-853A-4D2E6488F113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9FDCF-BA9F-4FF0-A184-7FDA869B54D0}" type="datetime1">
              <a:rPr lang="en-US" smtClean="0"/>
              <a:pPr/>
              <a:t>4/3/2014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45A14-B010-4028-80C0-2A7D057E4F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Relationship Id="rId9" Type="http://schemas.openxmlformats.org/officeDocument/2006/relationships/oleObject" Target="../embeddings/oleObject3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3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spect="1"/>
          </p:cNvSpPr>
          <p:nvPr/>
        </p:nvSpPr>
        <p:spPr>
          <a:xfrm>
            <a:off x="762000" y="533400"/>
            <a:ext cx="7572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Calculate the pH of a 1.00 L solution that is 0.150 M in Benzoic acid (HC</a:t>
            </a:r>
            <a:r>
              <a:rPr lang="en-US" sz="2400" b="1" baseline="-25000" dirty="0" smtClean="0"/>
              <a:t>7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5</a:t>
            </a:r>
            <a:r>
              <a:rPr lang="en-US" sz="2400" b="1" dirty="0" smtClean="0"/>
              <a:t>O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) and 0.050 M in potassium benzoate (KC</a:t>
            </a:r>
            <a:r>
              <a:rPr lang="en-US" sz="2400" b="1" baseline="-25000" dirty="0" smtClean="0"/>
              <a:t>7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5</a:t>
            </a:r>
            <a:r>
              <a:rPr lang="en-US" sz="2400" b="1" dirty="0" smtClean="0"/>
              <a:t>O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).  The pK</a:t>
            </a:r>
            <a:r>
              <a:rPr lang="en-US" sz="2400" b="1" baseline="-25000" dirty="0" smtClean="0"/>
              <a:t>a</a:t>
            </a:r>
            <a:r>
              <a:rPr lang="en-US" sz="2400" b="1" dirty="0" smtClean="0"/>
              <a:t> of benzoic acid is 4.20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228600" y="1905000"/>
            <a:ext cx="2362200" cy="2057400"/>
          </a:xfrm>
          <a:prstGeom prst="wedgeRectCallout">
            <a:avLst>
              <a:gd name="adj1" fmla="val -18487"/>
              <a:gd name="adj2" fmla="val 49032"/>
            </a:avLst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This is a buffer solution since it contains a weak acid and its conjugate base (a salt of the acid).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1981200"/>
            <a:ext cx="489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What is the equilibrium chemical equation?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2514600"/>
            <a:ext cx="4984570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KC</a:t>
            </a:r>
            <a:r>
              <a:rPr lang="en-US" b="1" baseline="-25000" dirty="0" smtClean="0">
                <a:solidFill>
                  <a:srgbClr val="0070C0"/>
                </a:solidFill>
              </a:rPr>
              <a:t>7</a:t>
            </a:r>
            <a:r>
              <a:rPr lang="en-US" b="1" dirty="0" smtClean="0">
                <a:solidFill>
                  <a:srgbClr val="0070C0"/>
                </a:solidFill>
              </a:rPr>
              <a:t>H</a:t>
            </a:r>
            <a:r>
              <a:rPr lang="en-US" b="1" baseline="-25000" dirty="0" smtClean="0">
                <a:solidFill>
                  <a:srgbClr val="0070C0"/>
                </a:solidFill>
              </a:rPr>
              <a:t>5</a:t>
            </a:r>
            <a:r>
              <a:rPr lang="en-US" b="1" dirty="0" smtClean="0">
                <a:solidFill>
                  <a:srgbClr val="0070C0"/>
                </a:solidFill>
              </a:rPr>
              <a:t>O</a:t>
            </a:r>
            <a:r>
              <a:rPr lang="en-US" b="1" baseline="-25000" dirty="0" smtClean="0">
                <a:solidFill>
                  <a:srgbClr val="0070C0"/>
                </a:solidFill>
              </a:rPr>
              <a:t>2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67B4"/>
                </a:solidFill>
              </a:rPr>
              <a:t>dissociates</a:t>
            </a:r>
            <a:r>
              <a:rPr lang="en-US" b="1" dirty="0" smtClean="0">
                <a:solidFill>
                  <a:srgbClr val="0070C0"/>
                </a:solidFill>
              </a:rPr>
              <a:t> in water to  K</a:t>
            </a:r>
            <a:r>
              <a:rPr lang="en-US" b="1" baseline="30000" dirty="0" smtClean="0">
                <a:solidFill>
                  <a:srgbClr val="0070C0"/>
                </a:solidFill>
              </a:rPr>
              <a:t>+</a:t>
            </a:r>
            <a:r>
              <a:rPr lang="en-US" dirty="0" smtClean="0">
                <a:solidFill>
                  <a:srgbClr val="0070C0"/>
                </a:solidFill>
              </a:rPr>
              <a:t>  </a:t>
            </a:r>
            <a:r>
              <a:rPr lang="en-US" b="1" dirty="0" smtClean="0">
                <a:solidFill>
                  <a:srgbClr val="0070C0"/>
                </a:solidFill>
              </a:rPr>
              <a:t>and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C</a:t>
            </a:r>
            <a:r>
              <a:rPr lang="en-US" b="1" baseline="-25000" dirty="0" smtClean="0">
                <a:solidFill>
                  <a:srgbClr val="0070C0"/>
                </a:solidFill>
              </a:rPr>
              <a:t>7</a:t>
            </a:r>
            <a:r>
              <a:rPr lang="en-US" b="1" dirty="0" smtClean="0">
                <a:solidFill>
                  <a:srgbClr val="0070C0"/>
                </a:solidFill>
              </a:rPr>
              <a:t>H</a:t>
            </a:r>
            <a:r>
              <a:rPr lang="en-US" b="1" baseline="-25000" dirty="0" smtClean="0">
                <a:solidFill>
                  <a:srgbClr val="0070C0"/>
                </a:solidFill>
              </a:rPr>
              <a:t>5</a:t>
            </a:r>
            <a:r>
              <a:rPr lang="en-US" b="1" dirty="0" smtClean="0">
                <a:solidFill>
                  <a:srgbClr val="0070C0"/>
                </a:solidFill>
              </a:rPr>
              <a:t>O</a:t>
            </a:r>
            <a:r>
              <a:rPr lang="en-US" b="1" baseline="-25000" dirty="0" smtClean="0">
                <a:solidFill>
                  <a:srgbClr val="0070C0"/>
                </a:solidFill>
              </a:rPr>
              <a:t>2</a:t>
            </a:r>
            <a:r>
              <a:rPr lang="en-US" sz="3200" b="1" baseline="30000" dirty="0" smtClean="0">
                <a:solidFill>
                  <a:srgbClr val="0070C0"/>
                </a:solidFill>
              </a:rPr>
              <a:t>-</a:t>
            </a:r>
            <a:r>
              <a:rPr lang="en-US" dirty="0" smtClean="0">
                <a:solidFill>
                  <a:srgbClr val="0070C0"/>
                </a:solidFill>
              </a:rPr>
              <a:t> 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3048000"/>
            <a:ext cx="3592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</a:t>
            </a:r>
            <a:r>
              <a:rPr lang="en-US" b="1" dirty="0" smtClean="0"/>
              <a:t>he acid establishes an equilibrium.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49856" y="3505200"/>
            <a:ext cx="3774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HC</a:t>
            </a:r>
            <a:r>
              <a:rPr lang="en-US" b="1" baseline="-25000" dirty="0" smtClean="0"/>
              <a:t>7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O</a:t>
            </a:r>
            <a:r>
              <a:rPr lang="en-US" b="1" baseline="-25000" dirty="0" smtClean="0"/>
              <a:t>2 </a:t>
            </a:r>
            <a:r>
              <a:rPr lang="en-US" b="1" dirty="0" smtClean="0"/>
              <a:t> +  H</a:t>
            </a:r>
            <a:r>
              <a:rPr lang="en-US" b="1" baseline="-25000" dirty="0" smtClean="0"/>
              <a:t>2</a:t>
            </a:r>
            <a:r>
              <a:rPr lang="en-US" b="1" dirty="0" smtClean="0"/>
              <a:t>O  ↔  H</a:t>
            </a:r>
            <a:r>
              <a:rPr lang="en-US" b="1" baseline="-25000" dirty="0" smtClean="0"/>
              <a:t>3</a:t>
            </a:r>
            <a:r>
              <a:rPr lang="en-US" b="1" dirty="0" smtClean="0"/>
              <a:t>O</a:t>
            </a:r>
            <a:r>
              <a:rPr lang="en-US" b="1" baseline="30000" dirty="0" smtClean="0"/>
              <a:t>+</a:t>
            </a:r>
            <a:r>
              <a:rPr lang="en-US" b="1" dirty="0" smtClean="0"/>
              <a:t>  + </a:t>
            </a:r>
            <a:r>
              <a:rPr lang="en-US" b="1" dirty="0"/>
              <a:t> </a:t>
            </a:r>
            <a:r>
              <a:rPr lang="en-US" b="1" dirty="0" smtClean="0"/>
              <a:t> C</a:t>
            </a:r>
            <a:r>
              <a:rPr lang="en-US" b="1" baseline="-25000" dirty="0" smtClean="0"/>
              <a:t>7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O</a:t>
            </a:r>
            <a:r>
              <a:rPr lang="en-US" b="1" baseline="-25000" dirty="0" smtClean="0"/>
              <a:t>2</a:t>
            </a:r>
            <a:r>
              <a:rPr lang="en-US" sz="2800" b="1" baseline="30000" dirty="0" smtClean="0"/>
              <a:t>-</a:t>
            </a:r>
            <a:endParaRPr lang="en-US" sz="2800" dirty="0"/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838201" y="4267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Since this is a buffer solution, the Henderson-</a:t>
            </a:r>
            <a:r>
              <a:rPr lang="en-US" sz="2000" b="1" dirty="0" err="1" smtClean="0"/>
              <a:t>Hasselbalch</a:t>
            </a:r>
            <a:r>
              <a:rPr lang="en-US" sz="2000" b="1" dirty="0" smtClean="0"/>
              <a:t> equation can be used:   pH =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/>
              <a:t> </a:t>
            </a:r>
            <a:r>
              <a:rPr lang="en-US" sz="2000" b="1" dirty="0" smtClean="0"/>
              <a:t>+  Log{[conj. Base])/[Acid]}</a:t>
            </a:r>
            <a:endParaRPr lang="en-US" sz="2000" b="1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590800" y="5261102"/>
          <a:ext cx="4572000" cy="944880"/>
        </p:xfrm>
        <a:graphic>
          <a:graphicData uri="http://schemas.openxmlformats.org/presentationml/2006/ole">
            <p:oleObj spid="_x0000_s1026" name="Equation" r:id="rId3" imgW="1904760" imgH="393480" progId="Equation.BREE4">
              <p:embed/>
            </p:oleObj>
          </a:graphicData>
        </a:graphic>
      </p:graphicFrame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spect="1"/>
          </p:cNvSpPr>
          <p:nvPr/>
        </p:nvSpPr>
        <p:spPr>
          <a:xfrm>
            <a:off x="762000" y="381000"/>
            <a:ext cx="75725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Calculate the pH of a 1.00 L solution that is 0.150 M in Benzoic acid (HC</a:t>
            </a:r>
            <a:r>
              <a:rPr lang="en-US" sz="2000" b="1" baseline="-25000" dirty="0" smtClean="0"/>
              <a:t>7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5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 and 0.050 M in potassium benzoate (KC</a:t>
            </a:r>
            <a:r>
              <a:rPr lang="en-US" sz="2000" b="1" baseline="-25000" dirty="0" smtClean="0"/>
              <a:t>7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5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).  The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 smtClean="0"/>
              <a:t> of benzoic acid is 4.20)</a:t>
            </a: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762000" y="15240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Since this is a buffer solution, the Henderson-</a:t>
            </a:r>
            <a:r>
              <a:rPr lang="en-US" sz="2000" b="1" dirty="0" err="1" smtClean="0"/>
              <a:t>Hasselbalch</a:t>
            </a:r>
            <a:r>
              <a:rPr lang="en-US" sz="2000" b="1" dirty="0" smtClean="0"/>
              <a:t> equation can be used:   pH =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/>
              <a:t> </a:t>
            </a:r>
            <a:r>
              <a:rPr lang="en-US" sz="2000" b="1" dirty="0" smtClean="0"/>
              <a:t>+  Log{[conj. Base])/[Acid]}</a:t>
            </a:r>
            <a:endParaRPr lang="en-US" sz="2000" b="1" dirty="0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85800" y="2286000"/>
          <a:ext cx="3319501" cy="685800"/>
        </p:xfrm>
        <a:graphic>
          <a:graphicData uri="http://schemas.openxmlformats.org/presentationml/2006/ole">
            <p:oleObj spid="_x0000_s15362" name="Equation" r:id="rId3" imgW="1904760" imgH="393480" progId="Equation.BREE4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3200400"/>
            <a:ext cx="6890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7B4"/>
                </a:solidFill>
              </a:rPr>
              <a:t>a.  What will the pH be after the addition of  10.0 mL of  0.10 M </a:t>
            </a:r>
            <a:r>
              <a:rPr lang="en-US" b="1" dirty="0" err="1" smtClean="0">
                <a:solidFill>
                  <a:srgbClr val="0067B4"/>
                </a:solidFill>
              </a:rPr>
              <a:t>HCl</a:t>
            </a:r>
            <a:r>
              <a:rPr lang="en-US" b="1" dirty="0" smtClean="0">
                <a:solidFill>
                  <a:srgbClr val="0067B4"/>
                </a:solidFill>
              </a:rPr>
              <a:t>? </a:t>
            </a:r>
            <a:endParaRPr lang="en-US" b="1" dirty="0">
              <a:solidFill>
                <a:srgbClr val="0067B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657600"/>
            <a:ext cx="7507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Approach:  Determine the moles of each species and then decide which one</a:t>
            </a:r>
          </a:p>
          <a:p>
            <a:r>
              <a:rPr lang="en-US" b="1" dirty="0" smtClean="0"/>
              <a:t>Increase in and which one decrease.</a:t>
            </a:r>
            <a:endParaRPr lang="en-US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336800" y="4324350"/>
          <a:ext cx="4470400" cy="635000"/>
        </p:xfrm>
        <a:graphic>
          <a:graphicData uri="http://schemas.openxmlformats.org/presentationml/2006/ole">
            <p:oleObj spid="_x0000_s15364" name="Equation" r:id="rId4" imgW="4470120" imgH="634680" progId="Equation.BREE4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1987550" y="4953000"/>
          <a:ext cx="5473700" cy="825500"/>
        </p:xfrm>
        <a:graphic>
          <a:graphicData uri="http://schemas.openxmlformats.org/presentationml/2006/ole">
            <p:oleObj spid="_x0000_s15365" name="Equation" r:id="rId5" imgW="5473440" imgH="825480" progId="Equation.BREE4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2838450" y="5842000"/>
          <a:ext cx="3771900" cy="635000"/>
        </p:xfrm>
        <a:graphic>
          <a:graphicData uri="http://schemas.openxmlformats.org/presentationml/2006/ole">
            <p:oleObj spid="_x0000_s15366" name="Equation" r:id="rId6" imgW="3771720" imgH="634680" progId="Equation.BREE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91000" y="2450068"/>
            <a:ext cx="2967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is the problem on slide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spect="1"/>
          </p:cNvSpPr>
          <p:nvPr/>
        </p:nvSpPr>
        <p:spPr>
          <a:xfrm>
            <a:off x="762000" y="381000"/>
            <a:ext cx="75725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Calculate the pH of a 1.00 L solution that is 0.150 M in Benzoic acid (HC</a:t>
            </a:r>
            <a:r>
              <a:rPr lang="en-US" sz="2000" b="1" baseline="-25000" dirty="0" smtClean="0"/>
              <a:t>7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5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 and 0.050 M in potassium benzoate (KC</a:t>
            </a:r>
            <a:r>
              <a:rPr lang="en-US" sz="2000" b="1" baseline="-25000" dirty="0" smtClean="0"/>
              <a:t>7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5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).  The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 smtClean="0"/>
              <a:t> of benzoic acid is 4.20)</a:t>
            </a: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762000" y="15240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Since this is a buffer solution, the Henderson-</a:t>
            </a:r>
            <a:r>
              <a:rPr lang="en-US" sz="2000" b="1" dirty="0" err="1" smtClean="0"/>
              <a:t>Hasselbalch</a:t>
            </a:r>
            <a:r>
              <a:rPr lang="en-US" sz="2000" b="1" dirty="0" smtClean="0"/>
              <a:t> equation can be used:   pH =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/>
              <a:t> </a:t>
            </a:r>
            <a:r>
              <a:rPr lang="en-US" sz="2000" b="1" dirty="0" smtClean="0"/>
              <a:t>+  Log{[conj. Base])/[Acid]}</a:t>
            </a:r>
            <a:endParaRPr lang="en-US" sz="2000" b="1" dirty="0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85800" y="2286000"/>
          <a:ext cx="3319501" cy="685800"/>
        </p:xfrm>
        <a:graphic>
          <a:graphicData uri="http://schemas.openxmlformats.org/presentationml/2006/ole">
            <p:oleObj spid="_x0000_s16386" name="Equation" r:id="rId3" imgW="1904760" imgH="393480" progId="Equation.BREE4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3200400"/>
            <a:ext cx="6890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7B4"/>
                </a:solidFill>
              </a:rPr>
              <a:t>a.  What will the pH be after the addition of  100.0 mL of  0.10 M </a:t>
            </a:r>
            <a:r>
              <a:rPr lang="en-US" b="1" dirty="0" err="1" smtClean="0">
                <a:solidFill>
                  <a:srgbClr val="0067B4"/>
                </a:solidFill>
              </a:rPr>
              <a:t>HCl</a:t>
            </a:r>
            <a:r>
              <a:rPr lang="en-US" b="1" dirty="0" smtClean="0">
                <a:solidFill>
                  <a:srgbClr val="0067B4"/>
                </a:solidFill>
              </a:rPr>
              <a:t>? </a:t>
            </a:r>
            <a:endParaRPr lang="en-US" b="1" dirty="0">
              <a:solidFill>
                <a:srgbClr val="0067B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657600"/>
            <a:ext cx="7507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Approach:  Determine the moles of each species and then decide which one</a:t>
            </a:r>
          </a:p>
          <a:p>
            <a:r>
              <a:rPr lang="en-US" b="1" dirty="0" smtClean="0"/>
              <a:t>Increase in and which one decrease.</a:t>
            </a:r>
            <a:endParaRPr lang="en-US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863600" y="4483100"/>
          <a:ext cx="1917700" cy="317500"/>
        </p:xfrm>
        <a:graphic>
          <a:graphicData uri="http://schemas.openxmlformats.org/presentationml/2006/ole">
            <p:oleObj spid="_x0000_s16387" name="Equation" r:id="rId4" imgW="1917360" imgH="317160" progId="Equation.BREE4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352800" y="4495800"/>
          <a:ext cx="1790700" cy="381000"/>
        </p:xfrm>
        <a:graphic>
          <a:graphicData uri="http://schemas.openxmlformats.org/presentationml/2006/ole">
            <p:oleObj spid="_x0000_s16388" name="Equation" r:id="rId5" imgW="1790640" imgH="380880" progId="Equation.BREE4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5911850" y="4514850"/>
          <a:ext cx="1447800" cy="304800"/>
        </p:xfrm>
        <a:graphic>
          <a:graphicData uri="http://schemas.openxmlformats.org/presentationml/2006/ole">
            <p:oleObj spid="_x0000_s16389" name="Equation" r:id="rId6" imgW="1447560" imgH="304560" progId="Equation.BREE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91000" y="2450068"/>
            <a:ext cx="2967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is the problem on slide 1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6390" name="Object 2"/>
          <p:cNvGraphicFramePr>
            <a:graphicFrameLocks noChangeAspect="1"/>
          </p:cNvGraphicFramePr>
          <p:nvPr/>
        </p:nvGraphicFramePr>
        <p:xfrm>
          <a:off x="1905000" y="5638800"/>
          <a:ext cx="4027487" cy="685800"/>
        </p:xfrm>
        <a:graphic>
          <a:graphicData uri="http://schemas.openxmlformats.org/presentationml/2006/ole">
            <p:oleObj spid="_x0000_s16390" name="Equation" r:id="rId7" imgW="2311200" imgH="393480" progId="Equation.BREE4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43000" y="5029200"/>
            <a:ext cx="6965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HCl</a:t>
            </a:r>
            <a:r>
              <a:rPr lang="en-US" b="1" dirty="0" smtClean="0">
                <a:solidFill>
                  <a:srgbClr val="FF0000"/>
                </a:solidFill>
              </a:rPr>
              <a:t> will increase the moles of acid and decrease the moles of base.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spect="1"/>
          </p:cNvSpPr>
          <p:nvPr/>
        </p:nvSpPr>
        <p:spPr>
          <a:xfrm>
            <a:off x="762000" y="381000"/>
            <a:ext cx="75725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Calculate the pH of a 1.00 L solution that is 0.150 M in Benzoic acid (HC</a:t>
            </a:r>
            <a:r>
              <a:rPr lang="en-US" sz="2000" b="1" baseline="-25000" dirty="0" smtClean="0"/>
              <a:t>7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5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 and 0.050 M in potassium benzoate (KC</a:t>
            </a:r>
            <a:r>
              <a:rPr lang="en-US" sz="2000" b="1" baseline="-25000" dirty="0" smtClean="0"/>
              <a:t>7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5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).  The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 smtClean="0"/>
              <a:t> of benzoic acid is 4.20)</a:t>
            </a: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762000" y="15240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Since this is a buffer solution, the Henderson-</a:t>
            </a:r>
            <a:r>
              <a:rPr lang="en-US" sz="2000" b="1" dirty="0" err="1" smtClean="0"/>
              <a:t>Hasselbalch</a:t>
            </a:r>
            <a:r>
              <a:rPr lang="en-US" sz="2000" b="1" dirty="0" smtClean="0"/>
              <a:t> equation can be used:   pH =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/>
              <a:t> </a:t>
            </a:r>
            <a:r>
              <a:rPr lang="en-US" sz="2000" b="1" dirty="0" smtClean="0"/>
              <a:t>+  Log{[conj. Base])/[Acid]}</a:t>
            </a:r>
            <a:endParaRPr lang="en-US" sz="2000" b="1" dirty="0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85800" y="2286000"/>
          <a:ext cx="3319501" cy="685800"/>
        </p:xfrm>
        <a:graphic>
          <a:graphicData uri="http://schemas.openxmlformats.org/presentationml/2006/ole">
            <p:oleObj spid="_x0000_s17410" name="Equation" r:id="rId3" imgW="1904760" imgH="393480" progId="Equation.BREE4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3200400"/>
            <a:ext cx="6890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7B4"/>
                </a:solidFill>
              </a:rPr>
              <a:t>b.  What will the pH be after the addition of  100.0 mL of  0.10 M </a:t>
            </a:r>
            <a:r>
              <a:rPr lang="en-US" b="1" dirty="0" err="1" smtClean="0">
                <a:solidFill>
                  <a:srgbClr val="0067B4"/>
                </a:solidFill>
              </a:rPr>
              <a:t>HCl</a:t>
            </a:r>
            <a:r>
              <a:rPr lang="en-US" b="1" dirty="0" smtClean="0">
                <a:solidFill>
                  <a:srgbClr val="0067B4"/>
                </a:solidFill>
              </a:rPr>
              <a:t>? </a:t>
            </a:r>
            <a:endParaRPr lang="en-US" b="1" dirty="0">
              <a:solidFill>
                <a:srgbClr val="0067B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657600"/>
            <a:ext cx="7507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Approach:  Determine the moles of each species and then decide which one</a:t>
            </a:r>
          </a:p>
          <a:p>
            <a:r>
              <a:rPr lang="en-US" b="1" dirty="0" smtClean="0"/>
              <a:t>Increase in and which one decrease.</a:t>
            </a:r>
            <a:endParaRPr lang="en-US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863600" y="4483100"/>
          <a:ext cx="1917700" cy="317500"/>
        </p:xfrm>
        <a:graphic>
          <a:graphicData uri="http://schemas.openxmlformats.org/presentationml/2006/ole">
            <p:oleObj spid="_x0000_s17411" name="Equation" r:id="rId4" imgW="1917360" imgH="317160" progId="Equation.BREE4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352800" y="4495800"/>
          <a:ext cx="1790700" cy="381000"/>
        </p:xfrm>
        <a:graphic>
          <a:graphicData uri="http://schemas.openxmlformats.org/presentationml/2006/ole">
            <p:oleObj spid="_x0000_s17412" name="Equation" r:id="rId5" imgW="1790640" imgH="380880" progId="Equation.BREE4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5905500" y="4514850"/>
          <a:ext cx="1460500" cy="304800"/>
        </p:xfrm>
        <a:graphic>
          <a:graphicData uri="http://schemas.openxmlformats.org/presentationml/2006/ole">
            <p:oleObj spid="_x0000_s17413" name="Equation" r:id="rId6" imgW="1460160" imgH="304560" progId="Equation.BREE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91000" y="2450068"/>
            <a:ext cx="2967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is the problem on slide 1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6390" name="Object 2"/>
          <p:cNvGraphicFramePr>
            <a:graphicFrameLocks noChangeAspect="1"/>
          </p:cNvGraphicFramePr>
          <p:nvPr/>
        </p:nvGraphicFramePr>
        <p:xfrm>
          <a:off x="1958975" y="5638800"/>
          <a:ext cx="4071938" cy="685800"/>
        </p:xfrm>
        <a:graphic>
          <a:graphicData uri="http://schemas.openxmlformats.org/presentationml/2006/ole">
            <p:oleObj spid="_x0000_s17414" name="Equation" r:id="rId7" imgW="2336760" imgH="393480" progId="Equation.BREE4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43000" y="5029200"/>
            <a:ext cx="6965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HCl</a:t>
            </a:r>
            <a:r>
              <a:rPr lang="en-US" b="1" dirty="0" smtClean="0">
                <a:solidFill>
                  <a:srgbClr val="FF0000"/>
                </a:solidFill>
              </a:rPr>
              <a:t> will increase the moles of acid and decrease the moles of base.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spect="1"/>
          </p:cNvSpPr>
          <p:nvPr/>
        </p:nvSpPr>
        <p:spPr>
          <a:xfrm>
            <a:off x="762000" y="381000"/>
            <a:ext cx="75725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Calculate the pH of a 1.00 L solution that is 0.150 M in Benzoic acid (HC</a:t>
            </a:r>
            <a:r>
              <a:rPr lang="en-US" sz="2000" b="1" baseline="-25000" dirty="0" smtClean="0"/>
              <a:t>7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5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 and 0.050 M in potassium benzoate (KC</a:t>
            </a:r>
            <a:r>
              <a:rPr lang="en-US" sz="2000" b="1" baseline="-25000" dirty="0" smtClean="0"/>
              <a:t>7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5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).  The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 smtClean="0"/>
              <a:t> of benzoic acid is 4.20)</a:t>
            </a: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762000" y="15240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Since this is a buffer solution, the Henderson-</a:t>
            </a:r>
            <a:r>
              <a:rPr lang="en-US" sz="2000" b="1" dirty="0" err="1" smtClean="0"/>
              <a:t>Hasselbalch</a:t>
            </a:r>
            <a:r>
              <a:rPr lang="en-US" sz="2000" b="1" dirty="0" smtClean="0"/>
              <a:t> equation can be used:   pH = </a:t>
            </a:r>
            <a:r>
              <a:rPr lang="en-US" sz="2000" b="1" dirty="0" err="1" smtClean="0"/>
              <a:t>pK</a:t>
            </a:r>
            <a:r>
              <a:rPr lang="en-US" sz="2000" b="1" baseline="-25000" dirty="0" err="1" smtClean="0"/>
              <a:t>a</a:t>
            </a:r>
            <a:r>
              <a:rPr lang="en-US" sz="2000" b="1" dirty="0"/>
              <a:t> </a:t>
            </a:r>
            <a:r>
              <a:rPr lang="en-US" sz="2000" b="1" dirty="0" smtClean="0"/>
              <a:t>+  Log{[conj. Base])/[Acid]}</a:t>
            </a:r>
            <a:endParaRPr lang="en-US" sz="2000" b="1" dirty="0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85800" y="2286000"/>
          <a:ext cx="3319501" cy="685800"/>
        </p:xfrm>
        <a:graphic>
          <a:graphicData uri="http://schemas.openxmlformats.org/presentationml/2006/ole">
            <p:oleObj spid="_x0000_s18434" name="Equation" r:id="rId3" imgW="1904760" imgH="393480" progId="Equation.BREE4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3200400"/>
            <a:ext cx="7133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7B4"/>
                </a:solidFill>
              </a:rPr>
              <a:t>c.  What will the pH be after the addition of  100.0 mL of  0.10 M </a:t>
            </a:r>
            <a:r>
              <a:rPr lang="en-US" b="1" u="sng" dirty="0" smtClean="0">
                <a:solidFill>
                  <a:srgbClr val="002060"/>
                </a:solidFill>
              </a:rPr>
              <a:t>NaOH</a:t>
            </a:r>
            <a:r>
              <a:rPr lang="en-US" b="1" u="sng" dirty="0" smtClean="0">
                <a:solidFill>
                  <a:srgbClr val="0067B4"/>
                </a:solidFill>
              </a:rPr>
              <a:t>?</a:t>
            </a:r>
            <a:r>
              <a:rPr lang="en-US" b="1" dirty="0" smtClean="0">
                <a:solidFill>
                  <a:srgbClr val="0067B4"/>
                </a:solidFill>
              </a:rPr>
              <a:t> </a:t>
            </a:r>
            <a:endParaRPr lang="en-US" b="1" dirty="0">
              <a:solidFill>
                <a:srgbClr val="0067B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657600"/>
            <a:ext cx="7507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Approach:  Determine the moles of each species and then decide which one</a:t>
            </a:r>
          </a:p>
          <a:p>
            <a:r>
              <a:rPr lang="en-US" b="1" dirty="0" smtClean="0"/>
              <a:t>Increase in and which one decrease.</a:t>
            </a:r>
            <a:endParaRPr lang="en-US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863600" y="4483100"/>
          <a:ext cx="1917700" cy="317500"/>
        </p:xfrm>
        <a:graphic>
          <a:graphicData uri="http://schemas.openxmlformats.org/presentationml/2006/ole">
            <p:oleObj spid="_x0000_s18435" name="Equation" r:id="rId4" imgW="1917360" imgH="317160" progId="Equation.BREE4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352800" y="4495800"/>
          <a:ext cx="1790700" cy="381000"/>
        </p:xfrm>
        <a:graphic>
          <a:graphicData uri="http://schemas.openxmlformats.org/presentationml/2006/ole">
            <p:oleObj spid="_x0000_s18436" name="Equation" r:id="rId5" imgW="1790640" imgH="380880" progId="Equation.BREE4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5835650" y="4514850"/>
          <a:ext cx="1600200" cy="304800"/>
        </p:xfrm>
        <a:graphic>
          <a:graphicData uri="http://schemas.openxmlformats.org/presentationml/2006/ole">
            <p:oleObj spid="_x0000_s18437" name="Equation" r:id="rId6" imgW="1600200" imgH="304560" progId="Equation.BREE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91000" y="2450068"/>
            <a:ext cx="2967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is the problem on slide 1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6390" name="Object 2"/>
          <p:cNvGraphicFramePr>
            <a:graphicFrameLocks noChangeAspect="1"/>
          </p:cNvGraphicFramePr>
          <p:nvPr/>
        </p:nvGraphicFramePr>
        <p:xfrm>
          <a:off x="1970088" y="5638800"/>
          <a:ext cx="4049712" cy="685800"/>
        </p:xfrm>
        <a:graphic>
          <a:graphicData uri="http://schemas.openxmlformats.org/presentationml/2006/ole">
            <p:oleObj spid="_x0000_s18438" name="Equation" r:id="rId7" imgW="2323800" imgH="393480" progId="Equation.BREE4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43000" y="5029200"/>
            <a:ext cx="720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NaOH will increase the moles of base and decrease the moles of acid.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81000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Calculate the pH of a solution that is 0.150 M in hydrazine (N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4</a:t>
            </a:r>
            <a:r>
              <a:rPr lang="en-US" b="1" dirty="0" smtClean="0"/>
              <a:t>) and 0.050 M in its conjugate acid (N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Cl  ).  The K</a:t>
            </a:r>
            <a:r>
              <a:rPr lang="en-US" b="1" baseline="-25000" dirty="0"/>
              <a:t>b</a:t>
            </a:r>
            <a:r>
              <a:rPr lang="en-US" b="1" dirty="0" smtClean="0"/>
              <a:t> of  hydrazine is 1.7 x 10</a:t>
            </a:r>
            <a:r>
              <a:rPr lang="en-US" b="1" baseline="30000" dirty="0" smtClean="0"/>
              <a:t>-6</a:t>
            </a:r>
            <a:r>
              <a:rPr lang="en-US" b="1" dirty="0"/>
              <a:t>.</a:t>
            </a:r>
            <a:endParaRPr lang="en-US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14400" y="1295400"/>
            <a:ext cx="21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 the chemistry?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828800"/>
            <a:ext cx="197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Dissociate the salt: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28480" y="1830209"/>
            <a:ext cx="2348720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Cl → 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baseline="30000" dirty="0" smtClean="0"/>
              <a:t>+</a:t>
            </a:r>
            <a:r>
              <a:rPr lang="en-US" b="1" baseline="-25000" dirty="0" smtClean="0"/>
              <a:t>   </a:t>
            </a:r>
            <a:r>
              <a:rPr lang="en-US" b="1" dirty="0" smtClean="0"/>
              <a:t>+   </a:t>
            </a:r>
            <a:r>
              <a:rPr lang="en-US" b="1" dirty="0" err="1" smtClean="0"/>
              <a:t>Cl</a:t>
            </a:r>
            <a:r>
              <a:rPr lang="en-US" sz="2800" b="1" baseline="30000" dirty="0" smtClean="0"/>
              <a:t>-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2209800"/>
            <a:ext cx="4772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Write equilibrium expression for the weak base: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2362200"/>
            <a:ext cx="3081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4</a:t>
            </a:r>
            <a:r>
              <a:rPr lang="en-US" b="1" dirty="0"/>
              <a:t> </a:t>
            </a:r>
            <a:r>
              <a:rPr lang="en-US" b="1" dirty="0" smtClean="0"/>
              <a:t> +  H</a:t>
            </a:r>
            <a:r>
              <a:rPr lang="en-US" b="1" baseline="-25000" dirty="0" smtClean="0"/>
              <a:t>2</a:t>
            </a:r>
            <a:r>
              <a:rPr lang="en-US" b="1" dirty="0" smtClean="0"/>
              <a:t>O  ↔ 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baseline="30000" dirty="0" smtClean="0"/>
              <a:t>+</a:t>
            </a:r>
            <a:r>
              <a:rPr lang="en-US" b="1" dirty="0" smtClean="0"/>
              <a:t>  +  OH</a:t>
            </a:r>
            <a:r>
              <a:rPr lang="en-US" sz="2800" b="1" baseline="30000" dirty="0" smtClean="0"/>
              <a:t>-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2895600"/>
            <a:ext cx="301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I.  0.150                  0.050         0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200400"/>
            <a:ext cx="3239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C.    -x                          +x            +x 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873564" y="3581400"/>
            <a:ext cx="3190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E.  0.150 – x         0.050 + x      +x</a:t>
            </a:r>
            <a:endParaRPr lang="en-US" b="1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838200" y="2971800"/>
          <a:ext cx="2337547" cy="800100"/>
        </p:xfrm>
        <a:graphic>
          <a:graphicData uri="http://schemas.openxmlformats.org/presentationml/2006/ole">
            <p:oleObj spid="_x0000_s19458" name="Equation" r:id="rId3" imgW="1892160" imgH="647640" progId="Equation.BREE4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555625" y="3886200"/>
          <a:ext cx="3248025" cy="754063"/>
        </p:xfrm>
        <a:graphic>
          <a:graphicData uri="http://schemas.openxmlformats.org/presentationml/2006/ole">
            <p:oleObj spid="_x0000_s19459" name="Equation" r:id="rId4" imgW="2628720" imgH="609480" progId="Equation.BREE4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34782" y="4648200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67B4"/>
                </a:solidFill>
              </a:rPr>
              <a:t>X = [OH</a:t>
            </a:r>
            <a:r>
              <a:rPr lang="en-US" sz="2000" b="1" baseline="30000" dirty="0" smtClean="0">
                <a:solidFill>
                  <a:srgbClr val="0067B4"/>
                </a:solidFill>
              </a:rPr>
              <a:t>1-</a:t>
            </a:r>
            <a:r>
              <a:rPr lang="en-US" sz="2000" b="1" dirty="0" smtClean="0">
                <a:solidFill>
                  <a:srgbClr val="0067B4"/>
                </a:solidFill>
              </a:rPr>
              <a:t>] = 5.1 x 10</a:t>
            </a:r>
            <a:r>
              <a:rPr lang="en-US" sz="2000" b="1" baseline="30000" dirty="0" smtClean="0">
                <a:solidFill>
                  <a:srgbClr val="0067B4"/>
                </a:solidFill>
              </a:rPr>
              <a:t>-6</a:t>
            </a:r>
            <a:endParaRPr lang="en-US" sz="2000" b="1" dirty="0">
              <a:solidFill>
                <a:srgbClr val="0067B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94430" y="4572000"/>
            <a:ext cx="3549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pOH</a:t>
            </a:r>
            <a:r>
              <a:rPr lang="en-US" sz="2400" b="1" dirty="0" smtClean="0">
                <a:solidFill>
                  <a:srgbClr val="FF0000"/>
                </a:solidFill>
              </a:rPr>
              <a:t> =  5.29  and pH = 8.71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22250" y="5715000"/>
          <a:ext cx="2527300" cy="609600"/>
        </p:xfrm>
        <a:graphic>
          <a:graphicData uri="http://schemas.openxmlformats.org/presentationml/2006/ole">
            <p:oleObj spid="_x0000_s19460" name="Equation" r:id="rId5" imgW="2527200" imgH="609480" progId="Equation.BREE4">
              <p:embed/>
            </p:oleObj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3657600" y="5715000"/>
          <a:ext cx="4305300" cy="571500"/>
        </p:xfrm>
        <a:graphic>
          <a:graphicData uri="http://schemas.openxmlformats.org/presentationml/2006/ole">
            <p:oleObj spid="_x0000_s19461" name="Equation" r:id="rId6" imgW="4305240" imgH="571320" progId="Equation.BREE4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600200" y="5105400"/>
            <a:ext cx="446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 with the Henderson </a:t>
            </a:r>
            <a:r>
              <a:rPr lang="en-US" b="1" dirty="0" err="1" smtClean="0">
                <a:solidFill>
                  <a:srgbClr val="FF0000"/>
                </a:solidFill>
              </a:rPr>
              <a:t>Hasselbach</a:t>
            </a:r>
            <a:r>
              <a:rPr lang="en-US" b="1" dirty="0" smtClean="0">
                <a:solidFill>
                  <a:srgbClr val="FF0000"/>
                </a:solidFill>
              </a:rPr>
              <a:t> equation: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8" grpId="0"/>
      <p:bldP spid="10" grpId="0"/>
      <p:bldP spid="11" grpId="0"/>
      <p:bldP spid="13" grpId="0"/>
      <p:bldP spid="1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81000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Calculate the pH of a 1.00 L solution that is 0.150 M in hydrazine (N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4</a:t>
            </a:r>
            <a:r>
              <a:rPr lang="en-US" b="1" dirty="0" smtClean="0"/>
              <a:t>) and 0.050 M in its conjugate acid (N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Cl  ).  The K</a:t>
            </a:r>
            <a:r>
              <a:rPr lang="en-US" b="1" baseline="-25000" dirty="0"/>
              <a:t>b</a:t>
            </a:r>
            <a:r>
              <a:rPr lang="en-US" b="1" dirty="0" smtClean="0"/>
              <a:t> of  hydrazine is 1.7 x 10</a:t>
            </a:r>
            <a:r>
              <a:rPr lang="en-US" b="1" baseline="30000" dirty="0" smtClean="0"/>
              <a:t>-6</a:t>
            </a:r>
            <a:r>
              <a:rPr lang="en-US" b="1" dirty="0"/>
              <a:t>.</a:t>
            </a:r>
            <a:endParaRPr lang="en-US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14400" y="1295400"/>
            <a:ext cx="21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 the chemistry?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828800"/>
            <a:ext cx="197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Dissociate the salt: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28480" y="1830209"/>
            <a:ext cx="2348720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Cl → 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baseline="30000" dirty="0" smtClean="0"/>
              <a:t>+</a:t>
            </a:r>
            <a:r>
              <a:rPr lang="en-US" b="1" baseline="-25000" dirty="0" smtClean="0"/>
              <a:t>   </a:t>
            </a:r>
            <a:r>
              <a:rPr lang="en-US" b="1" dirty="0" smtClean="0"/>
              <a:t>+   </a:t>
            </a:r>
            <a:r>
              <a:rPr lang="en-US" b="1" dirty="0" err="1" smtClean="0"/>
              <a:t>Cl</a:t>
            </a:r>
            <a:r>
              <a:rPr lang="en-US" sz="2800" b="1" baseline="30000" dirty="0" smtClean="0"/>
              <a:t>-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2209800"/>
            <a:ext cx="4772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Write equilibrium expression for the weak base: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2362200"/>
            <a:ext cx="3081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4</a:t>
            </a:r>
            <a:r>
              <a:rPr lang="en-US" b="1" dirty="0"/>
              <a:t> </a:t>
            </a:r>
            <a:r>
              <a:rPr lang="en-US" b="1" dirty="0" smtClean="0"/>
              <a:t> +  H</a:t>
            </a:r>
            <a:r>
              <a:rPr lang="en-US" b="1" baseline="-25000" dirty="0" smtClean="0"/>
              <a:t>2</a:t>
            </a:r>
            <a:r>
              <a:rPr lang="en-US" b="1" dirty="0" smtClean="0"/>
              <a:t>O  ↔ 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baseline="30000" dirty="0" smtClean="0"/>
              <a:t>+</a:t>
            </a:r>
            <a:r>
              <a:rPr lang="en-US" b="1" dirty="0" smtClean="0"/>
              <a:t>  +  OH</a:t>
            </a:r>
            <a:r>
              <a:rPr lang="en-US" sz="2800" b="1" baseline="30000" dirty="0" smtClean="0"/>
              <a:t>-</a:t>
            </a:r>
            <a:endParaRPr lang="en-US" sz="2800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22250" y="3505200"/>
          <a:ext cx="2527300" cy="609600"/>
        </p:xfrm>
        <a:graphic>
          <a:graphicData uri="http://schemas.openxmlformats.org/presentationml/2006/ole">
            <p:oleObj spid="_x0000_s20484" name="Equation" r:id="rId3" imgW="2527200" imgH="609480" progId="Equation.BREE4">
              <p:embed/>
            </p:oleObj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3657600" y="3505200"/>
          <a:ext cx="4305300" cy="571500"/>
        </p:xfrm>
        <a:graphic>
          <a:graphicData uri="http://schemas.openxmlformats.org/presentationml/2006/ole">
            <p:oleObj spid="_x0000_s20485" name="Equation" r:id="rId4" imgW="4305240" imgH="571320" progId="Equation.BREE4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85800" y="2971800"/>
            <a:ext cx="665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 with the Henderson </a:t>
            </a:r>
            <a:r>
              <a:rPr lang="en-US" b="1" dirty="0" err="1" smtClean="0">
                <a:solidFill>
                  <a:srgbClr val="FF0000"/>
                </a:solidFill>
              </a:rPr>
              <a:t>Hasselbach</a:t>
            </a:r>
            <a:r>
              <a:rPr lang="en-US" b="1" dirty="0" smtClean="0">
                <a:solidFill>
                  <a:srgbClr val="FF0000"/>
                </a:solidFill>
              </a:rPr>
              <a:t> equation:  (from slide number 6)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2873" y="4343400"/>
            <a:ext cx="6328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7B4"/>
                </a:solidFill>
              </a:rPr>
              <a:t>Determine the pH after the addition of  100.0 mL of 0.10 M </a:t>
            </a:r>
            <a:r>
              <a:rPr lang="en-US" b="1" dirty="0" err="1" smtClean="0">
                <a:solidFill>
                  <a:srgbClr val="0067B4"/>
                </a:solidFill>
              </a:rPr>
              <a:t>HCl</a:t>
            </a:r>
            <a:r>
              <a:rPr lang="en-US" b="1" dirty="0" smtClean="0">
                <a:solidFill>
                  <a:srgbClr val="0067B4"/>
                </a:solidFill>
              </a:rPr>
              <a:t>.</a:t>
            </a:r>
            <a:endParaRPr lang="en-US" b="1" dirty="0">
              <a:solidFill>
                <a:srgbClr val="0067B4"/>
              </a:solidFill>
            </a:endParaRPr>
          </a:p>
        </p:txBody>
      </p:sp>
      <p:graphicFrame>
        <p:nvGraphicFramePr>
          <p:cNvPr id="20" name="Object 19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0486" name="Equation" r:id="rId5" imgW="0" imgH="0" progId="Equation.3">
              <p:embed/>
            </p:oleObj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228600" y="5143500"/>
          <a:ext cx="3022600" cy="342900"/>
        </p:xfrm>
        <a:graphic>
          <a:graphicData uri="http://schemas.openxmlformats.org/presentationml/2006/ole">
            <p:oleObj spid="_x0000_s20488" name="Equation" r:id="rId6" imgW="3022560" imgH="342720" progId="Equation.BREE4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3505200" y="5181600"/>
          <a:ext cx="3721100" cy="381000"/>
        </p:xfrm>
        <a:graphic>
          <a:graphicData uri="http://schemas.openxmlformats.org/presentationml/2006/ole">
            <p:oleObj spid="_x0000_s20489" name="Equation" r:id="rId7" imgW="3720960" imgH="380880" progId="Equation.BREE4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990600" y="4724400"/>
            <a:ext cx="7480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HCl</a:t>
            </a:r>
            <a:r>
              <a:rPr lang="en-US" b="1" dirty="0" smtClean="0">
                <a:solidFill>
                  <a:srgbClr val="FF0000"/>
                </a:solidFill>
              </a:rPr>
              <a:t> will increase the moles of conj. acid and decrease the moles of base.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2362200" y="5524500"/>
          <a:ext cx="3416300" cy="304800"/>
        </p:xfrm>
        <a:graphic>
          <a:graphicData uri="http://schemas.openxmlformats.org/presentationml/2006/ole">
            <p:oleObj spid="_x0000_s20490" name="Equation" r:id="rId8" imgW="3416040" imgH="304560" progId="Equation.BREE4">
              <p:embed/>
            </p:oleObj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971550" y="6096000"/>
          <a:ext cx="3924300" cy="571500"/>
        </p:xfrm>
        <a:graphic>
          <a:graphicData uri="http://schemas.openxmlformats.org/presentationml/2006/ole">
            <p:oleObj spid="_x0000_s20491" name="Equation" r:id="rId9" imgW="3924000" imgH="571320" progId="Equation.BREE4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777255" y="6172200"/>
            <a:ext cx="1087157" cy="369332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pH = 8.59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81000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Calculate the pH of a 1.00 L solution that is 0.150 M in hydrazine (N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4</a:t>
            </a:r>
            <a:r>
              <a:rPr lang="en-US" b="1" dirty="0" smtClean="0"/>
              <a:t>) and 0.050 M in its conjugate acid (N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Cl  ).  The K</a:t>
            </a:r>
            <a:r>
              <a:rPr lang="en-US" b="1" baseline="-25000" dirty="0"/>
              <a:t>b</a:t>
            </a:r>
            <a:r>
              <a:rPr lang="en-US" b="1" dirty="0" smtClean="0"/>
              <a:t> of  hydrazine is 1.7 x 10</a:t>
            </a:r>
            <a:r>
              <a:rPr lang="en-US" b="1" baseline="30000" dirty="0" smtClean="0"/>
              <a:t>-6</a:t>
            </a:r>
            <a:r>
              <a:rPr lang="en-US" b="1" dirty="0"/>
              <a:t>.</a:t>
            </a:r>
            <a:endParaRPr lang="en-US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14400" y="1295400"/>
            <a:ext cx="21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 the chemistry?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828800"/>
            <a:ext cx="197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Dissociate the salt: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28480" y="1830209"/>
            <a:ext cx="2348720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dirty="0" smtClean="0"/>
              <a:t>Cl → 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baseline="30000" dirty="0" smtClean="0"/>
              <a:t>+</a:t>
            </a:r>
            <a:r>
              <a:rPr lang="en-US" b="1" baseline="-25000" dirty="0" smtClean="0"/>
              <a:t>   </a:t>
            </a:r>
            <a:r>
              <a:rPr lang="en-US" b="1" dirty="0" smtClean="0"/>
              <a:t>+   </a:t>
            </a:r>
            <a:r>
              <a:rPr lang="en-US" b="1" dirty="0" err="1" smtClean="0"/>
              <a:t>Cl</a:t>
            </a:r>
            <a:r>
              <a:rPr lang="en-US" sz="2800" b="1" baseline="30000" dirty="0" smtClean="0"/>
              <a:t>-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2209800"/>
            <a:ext cx="4772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Write equilibrium expression for the weak base: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2362200"/>
            <a:ext cx="3081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4</a:t>
            </a:r>
            <a:r>
              <a:rPr lang="en-US" b="1" dirty="0"/>
              <a:t> </a:t>
            </a:r>
            <a:r>
              <a:rPr lang="en-US" b="1" dirty="0" smtClean="0"/>
              <a:t> +  H</a:t>
            </a:r>
            <a:r>
              <a:rPr lang="en-US" b="1" baseline="-25000" dirty="0" smtClean="0"/>
              <a:t>2</a:t>
            </a:r>
            <a:r>
              <a:rPr lang="en-US" b="1" dirty="0" smtClean="0"/>
              <a:t>O  ↔ N</a:t>
            </a:r>
            <a:r>
              <a:rPr lang="en-US" b="1" baseline="-25000" dirty="0" smtClean="0"/>
              <a:t>2</a:t>
            </a:r>
            <a:r>
              <a:rPr lang="en-US" b="1" dirty="0" smtClean="0"/>
              <a:t>H</a:t>
            </a:r>
            <a:r>
              <a:rPr lang="en-US" b="1" baseline="-25000" dirty="0" smtClean="0"/>
              <a:t>5</a:t>
            </a:r>
            <a:r>
              <a:rPr lang="en-US" b="1" baseline="30000" dirty="0" smtClean="0"/>
              <a:t>+</a:t>
            </a:r>
            <a:r>
              <a:rPr lang="en-US" b="1" dirty="0" smtClean="0"/>
              <a:t>  +  OH</a:t>
            </a:r>
            <a:r>
              <a:rPr lang="en-US" sz="2800" b="1" baseline="30000" dirty="0" smtClean="0"/>
              <a:t>-</a:t>
            </a:r>
            <a:endParaRPr lang="en-US" sz="2800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22250" y="3505200"/>
          <a:ext cx="2527300" cy="609600"/>
        </p:xfrm>
        <a:graphic>
          <a:graphicData uri="http://schemas.openxmlformats.org/presentationml/2006/ole">
            <p:oleObj spid="_x0000_s22530" name="Equation" r:id="rId3" imgW="2527200" imgH="609480" progId="Equation.BREE4">
              <p:embed/>
            </p:oleObj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3657600" y="3505200"/>
          <a:ext cx="4305300" cy="571500"/>
        </p:xfrm>
        <a:graphic>
          <a:graphicData uri="http://schemas.openxmlformats.org/presentationml/2006/ole">
            <p:oleObj spid="_x0000_s22531" name="Equation" r:id="rId4" imgW="4305240" imgH="571320" progId="Equation.BREE4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85800" y="2971800"/>
            <a:ext cx="665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 with the Henderson </a:t>
            </a:r>
            <a:r>
              <a:rPr lang="en-US" b="1" dirty="0" err="1" smtClean="0">
                <a:solidFill>
                  <a:srgbClr val="FF0000"/>
                </a:solidFill>
              </a:rPr>
              <a:t>Hasselbach</a:t>
            </a:r>
            <a:r>
              <a:rPr lang="en-US" b="1" dirty="0" smtClean="0">
                <a:solidFill>
                  <a:srgbClr val="FF0000"/>
                </a:solidFill>
              </a:rPr>
              <a:t> equation:  (from slide number 6)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2873" y="4659868"/>
            <a:ext cx="650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7B4"/>
                </a:solidFill>
              </a:rPr>
              <a:t>Determine the pH after the addition of  100.0 mL of 0.10 M </a:t>
            </a:r>
            <a:r>
              <a:rPr lang="en-US" b="1" dirty="0" smtClean="0">
                <a:solidFill>
                  <a:srgbClr val="002060"/>
                </a:solidFill>
              </a:rPr>
              <a:t>NaOH.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20" name="Object 19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2532" name="Equation" r:id="rId5" imgW="0" imgH="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177238" y="5181600"/>
            <a:ext cx="6137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 answer is on the next slide.  Try working the problem first.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5A14-B010-4028-80C0-2A7D057E4FB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21506" name="Rectangle 2"/>
          <p:cNvGraphicFramePr>
            <a:graphicFrameLocks/>
          </p:cNvGraphicFramePr>
          <p:nvPr/>
        </p:nvGraphicFramePr>
        <p:xfrm>
          <a:off x="914400" y="990600"/>
          <a:ext cx="6096000" cy="4064000"/>
        </p:xfrm>
        <a:graphic>
          <a:graphicData uri="http://schemas.openxmlformats.org/presentationml/2006/ole">
            <p:oleObj spid="_x0000_s21506" name="Equation" r:id="rId3" imgW="0" imgH="0" progId="Equation.3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609600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NaOH will increase the moles of base and decrease the moles of conj. acid.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21507" name="Object 11"/>
          <p:cNvGraphicFramePr>
            <a:graphicFrameLocks noChangeAspect="1"/>
          </p:cNvGraphicFramePr>
          <p:nvPr/>
        </p:nvGraphicFramePr>
        <p:xfrm>
          <a:off x="685800" y="1524000"/>
          <a:ext cx="3924300" cy="571500"/>
        </p:xfrm>
        <a:graphic>
          <a:graphicData uri="http://schemas.openxmlformats.org/presentationml/2006/ole">
            <p:oleObj spid="_x0000_s21507" name="Equation" r:id="rId4" imgW="3924000" imgH="571320" progId="Equation.BREE4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77255" y="1688068"/>
            <a:ext cx="1087157" cy="369332"/>
          </a:xfrm>
          <a:prstGeom prst="rect">
            <a:avLst/>
          </a:prstGeom>
          <a:solidFill>
            <a:srgbClr val="FFFF00">
              <a:alpha val="18000"/>
            </a:srgb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pH = 8.83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5475</TotalTime>
  <Words>940</Words>
  <Application>Microsoft Office PowerPoint</Application>
  <PresentationFormat>On-screen Show (4:3)</PresentationFormat>
  <Paragraphs>79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Mesa Community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gilletti</dc:creator>
  <cp:lastModifiedBy>gilletti</cp:lastModifiedBy>
  <cp:revision>72</cp:revision>
  <dcterms:created xsi:type="dcterms:W3CDTF">2011-03-24T18:34:47Z</dcterms:created>
  <dcterms:modified xsi:type="dcterms:W3CDTF">2014-04-03T15:10:55Z</dcterms:modified>
</cp:coreProperties>
</file>